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4"/>
    <p:sldMasterId id="2147483654" r:id="rId5"/>
  </p:sldMasterIdLst>
  <p:notesMasterIdLst>
    <p:notesMasterId r:id="rId23"/>
  </p:notesMasterIdLst>
  <p:handoutMasterIdLst>
    <p:handoutMasterId r:id="rId24"/>
  </p:handoutMasterIdLst>
  <p:sldIdLst>
    <p:sldId id="256" r:id="rId6"/>
    <p:sldId id="308" r:id="rId7"/>
    <p:sldId id="257" r:id="rId8"/>
    <p:sldId id="278" r:id="rId9"/>
    <p:sldId id="259" r:id="rId10"/>
    <p:sldId id="307" r:id="rId11"/>
    <p:sldId id="287" r:id="rId12"/>
    <p:sldId id="316" r:id="rId13"/>
    <p:sldId id="314" r:id="rId14"/>
    <p:sldId id="312" r:id="rId15"/>
    <p:sldId id="309" r:id="rId16"/>
    <p:sldId id="315" r:id="rId17"/>
    <p:sldId id="293" r:id="rId18"/>
    <p:sldId id="310" r:id="rId19"/>
    <p:sldId id="317" r:id="rId20"/>
    <p:sldId id="272" r:id="rId21"/>
    <p:sldId id="275" r:id="rId22"/>
  </p:sldIdLst>
  <p:sldSz cx="9144000" cy="6858000" type="screen4x3"/>
  <p:notesSz cx="6797675" cy="9926638"/>
  <p:custDataLst>
    <p:tags r:id="rId25"/>
  </p:custDataLst>
  <p:defaultTextStyle>
    <a:defPPr>
      <a:defRPr lang="da-DK"/>
    </a:defPPr>
    <a:lvl1pPr algn="l" rtl="0" eaLnBrk="0" fontAlgn="base" hangingPunct="0">
      <a:spcBef>
        <a:spcPct val="0"/>
      </a:spcBef>
      <a:spcAft>
        <a:spcPct val="0"/>
      </a:spcAft>
      <a:defRPr sz="1600"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12">
          <p15:clr>
            <a:srgbClr val="A4A3A4"/>
          </p15:clr>
        </p15:guide>
        <p15:guide id="2" orient="horz" pos="3884">
          <p15:clr>
            <a:srgbClr val="A4A3A4"/>
          </p15:clr>
        </p15:guide>
        <p15:guide id="3" pos="385">
          <p15:clr>
            <a:srgbClr val="A4A3A4"/>
          </p15:clr>
        </p15:guide>
        <p15:guide id="4" pos="2789">
          <p15:clr>
            <a:srgbClr val="A4A3A4"/>
          </p15:clr>
        </p15:guide>
        <p15:guide id="5" pos="2880">
          <p15:clr>
            <a:srgbClr val="A4A3A4"/>
          </p15:clr>
        </p15:guide>
        <p15:guide id="6" pos="52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mad Ahanchia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6600"/>
    <a:srgbClr val="FF0000"/>
    <a:srgbClr val="990000"/>
    <a:srgbClr val="FF0099"/>
    <a:srgbClr val="CC3399"/>
    <a:srgbClr val="660066"/>
    <a:srgbClr val="66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233" autoAdjust="0"/>
    <p:restoredTop sz="78673" autoAdjust="0"/>
  </p:normalViewPr>
  <p:slideViewPr>
    <p:cSldViewPr>
      <p:cViewPr varScale="1">
        <p:scale>
          <a:sx n="103" d="100"/>
          <a:sy n="103" d="100"/>
        </p:scale>
        <p:origin x="1476" y="108"/>
      </p:cViewPr>
      <p:guideLst>
        <p:guide orient="horz" pos="1012"/>
        <p:guide orient="horz" pos="3884"/>
        <p:guide pos="385"/>
        <p:guide pos="2789"/>
        <p:guide pos="2880"/>
        <p:guide pos="5281"/>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E2A3E-65B6-4959-B258-4319468F9436}" type="doc">
      <dgm:prSet loTypeId="urn:microsoft.com/office/officeart/2005/8/layout/equation2" loCatId="process" qsTypeId="urn:microsoft.com/office/officeart/2005/8/quickstyle/3d3" qsCatId="3D" csTypeId="urn:microsoft.com/office/officeart/2005/8/colors/accent2_4" csCatId="accent2" phldr="1"/>
      <dgm:spPr/>
    </dgm:pt>
    <dgm:pt modelId="{11D79BF1-E5B3-419C-9294-048BE0367B0C}">
      <dgm:prSet phldrT="[Text]"/>
      <dgm:spPr/>
      <dgm:t>
        <a:bodyPr/>
        <a:lstStyle/>
        <a:p>
          <a:r>
            <a:rPr lang="en-US" dirty="0" smtClean="0"/>
            <a:t>Behavioral Changes </a:t>
          </a:r>
        </a:p>
        <a:p>
          <a:r>
            <a:rPr lang="en-US" dirty="0" smtClean="0"/>
            <a:t>(e.g., Modal shift)</a:t>
          </a:r>
          <a:endParaRPr lang="en-US" dirty="0"/>
        </a:p>
      </dgm:t>
    </dgm:pt>
    <dgm:pt modelId="{281F3F86-CDEB-466A-BFFD-87235DC4F05C}" type="parTrans" cxnId="{A1A50044-172C-4F68-849C-6072C9DEFD81}">
      <dgm:prSet/>
      <dgm:spPr/>
      <dgm:t>
        <a:bodyPr/>
        <a:lstStyle/>
        <a:p>
          <a:endParaRPr lang="en-US"/>
        </a:p>
      </dgm:t>
    </dgm:pt>
    <dgm:pt modelId="{242D6AE4-6577-4D0C-A693-0EF2CA566137}" type="sibTrans" cxnId="{A1A50044-172C-4F68-849C-6072C9DEFD81}">
      <dgm:prSet/>
      <dgm:spPr/>
      <dgm:t>
        <a:bodyPr/>
        <a:lstStyle/>
        <a:p>
          <a:endParaRPr lang="en-US"/>
        </a:p>
      </dgm:t>
    </dgm:pt>
    <dgm:pt modelId="{C4E5934D-DA3E-478D-BF39-3211CBC9CB6A}">
      <dgm:prSet phldrT="[Text]"/>
      <dgm:spPr/>
      <dgm:t>
        <a:bodyPr/>
        <a:lstStyle/>
        <a:p>
          <a:r>
            <a:rPr lang="en-US" dirty="0" smtClean="0"/>
            <a:t>Technological Changes </a:t>
          </a:r>
        </a:p>
        <a:p>
          <a:r>
            <a:rPr lang="en-US" dirty="0" smtClean="0"/>
            <a:t>(e.g., Fuel switch like EVs)</a:t>
          </a:r>
          <a:endParaRPr lang="en-US" dirty="0"/>
        </a:p>
      </dgm:t>
    </dgm:pt>
    <dgm:pt modelId="{0FD07F3C-3A11-47B8-BC53-54504F3BF686}" type="parTrans" cxnId="{282FAF76-C57C-4D53-88F3-6C0627943113}">
      <dgm:prSet/>
      <dgm:spPr/>
      <dgm:t>
        <a:bodyPr/>
        <a:lstStyle/>
        <a:p>
          <a:endParaRPr lang="en-US"/>
        </a:p>
      </dgm:t>
    </dgm:pt>
    <dgm:pt modelId="{91414353-E33D-43FC-AD81-2A298C1C2DF3}" type="sibTrans" cxnId="{282FAF76-C57C-4D53-88F3-6C0627943113}">
      <dgm:prSet/>
      <dgm:spPr/>
      <dgm:t>
        <a:bodyPr/>
        <a:lstStyle/>
        <a:p>
          <a:endParaRPr lang="en-US"/>
        </a:p>
      </dgm:t>
    </dgm:pt>
    <dgm:pt modelId="{EF17E7ED-05EE-4103-A11F-17674882F972}">
      <dgm:prSet phldrT="[Text]"/>
      <dgm:spPr/>
      <dgm:t>
        <a:bodyPr/>
        <a:lstStyle/>
        <a:p>
          <a:r>
            <a:rPr lang="en-US" dirty="0" smtClean="0"/>
            <a:t>Decarbonization of inland transport</a:t>
          </a:r>
          <a:endParaRPr lang="en-US" dirty="0"/>
        </a:p>
      </dgm:t>
    </dgm:pt>
    <dgm:pt modelId="{598B48BE-C0EC-44CF-A161-F577338527AE}" type="parTrans" cxnId="{043EB1CF-C430-439D-BCA2-611BAC4BB100}">
      <dgm:prSet/>
      <dgm:spPr/>
      <dgm:t>
        <a:bodyPr/>
        <a:lstStyle/>
        <a:p>
          <a:endParaRPr lang="en-US"/>
        </a:p>
      </dgm:t>
    </dgm:pt>
    <dgm:pt modelId="{C38D880B-24B7-4153-B373-838A22A88463}" type="sibTrans" cxnId="{043EB1CF-C430-439D-BCA2-611BAC4BB100}">
      <dgm:prSet/>
      <dgm:spPr/>
      <dgm:t>
        <a:bodyPr/>
        <a:lstStyle/>
        <a:p>
          <a:endParaRPr lang="en-US"/>
        </a:p>
      </dgm:t>
    </dgm:pt>
    <dgm:pt modelId="{62B79A8C-7952-4D05-9FFB-9C6BD5A6DE56}" type="pres">
      <dgm:prSet presAssocID="{A99E2A3E-65B6-4959-B258-4319468F9436}" presName="Name0" presStyleCnt="0">
        <dgm:presLayoutVars>
          <dgm:dir/>
          <dgm:resizeHandles val="exact"/>
        </dgm:presLayoutVars>
      </dgm:prSet>
      <dgm:spPr/>
    </dgm:pt>
    <dgm:pt modelId="{14FCBE06-6983-41E5-8100-B8F6A9D79C03}" type="pres">
      <dgm:prSet presAssocID="{A99E2A3E-65B6-4959-B258-4319468F9436}" presName="vNodes" presStyleCnt="0"/>
      <dgm:spPr/>
    </dgm:pt>
    <dgm:pt modelId="{5704FA45-B5BB-449B-AA2F-B46B97C3A186}" type="pres">
      <dgm:prSet presAssocID="{11D79BF1-E5B3-419C-9294-048BE0367B0C}" presName="node" presStyleLbl="node1" presStyleIdx="0" presStyleCnt="3" custScaleX="188194" custLinFactNeighborX="-2788" custLinFactNeighborY="-688">
        <dgm:presLayoutVars>
          <dgm:bulletEnabled val="1"/>
        </dgm:presLayoutVars>
      </dgm:prSet>
      <dgm:spPr/>
      <dgm:t>
        <a:bodyPr/>
        <a:lstStyle/>
        <a:p>
          <a:endParaRPr lang="en-US"/>
        </a:p>
      </dgm:t>
    </dgm:pt>
    <dgm:pt modelId="{B8FA14E7-DBAB-40B7-8577-B574A3E639E0}" type="pres">
      <dgm:prSet presAssocID="{242D6AE4-6577-4D0C-A693-0EF2CA566137}" presName="spacerT" presStyleCnt="0"/>
      <dgm:spPr/>
    </dgm:pt>
    <dgm:pt modelId="{468514D8-F16A-4264-B3BE-6F42916A30C6}" type="pres">
      <dgm:prSet presAssocID="{242D6AE4-6577-4D0C-A693-0EF2CA566137}" presName="sibTrans" presStyleLbl="sibTrans2D1" presStyleIdx="0" presStyleCnt="2"/>
      <dgm:spPr/>
      <dgm:t>
        <a:bodyPr/>
        <a:lstStyle/>
        <a:p>
          <a:endParaRPr lang="en-US"/>
        </a:p>
      </dgm:t>
    </dgm:pt>
    <dgm:pt modelId="{207B8860-3258-43CA-9D66-E7968138F255}" type="pres">
      <dgm:prSet presAssocID="{242D6AE4-6577-4D0C-A693-0EF2CA566137}" presName="spacerB" presStyleCnt="0"/>
      <dgm:spPr/>
    </dgm:pt>
    <dgm:pt modelId="{B17CBA5B-E302-4A40-B9CE-38DD86F1BECE}" type="pres">
      <dgm:prSet presAssocID="{C4E5934D-DA3E-478D-BF39-3211CBC9CB6A}" presName="node" presStyleLbl="node1" presStyleIdx="1" presStyleCnt="3" custScaleX="165310">
        <dgm:presLayoutVars>
          <dgm:bulletEnabled val="1"/>
        </dgm:presLayoutVars>
      </dgm:prSet>
      <dgm:spPr/>
      <dgm:t>
        <a:bodyPr/>
        <a:lstStyle/>
        <a:p>
          <a:endParaRPr lang="en-US"/>
        </a:p>
      </dgm:t>
    </dgm:pt>
    <dgm:pt modelId="{6D15C8B7-6EAE-40CC-A21C-ECB5EFF9D0D5}" type="pres">
      <dgm:prSet presAssocID="{A99E2A3E-65B6-4959-B258-4319468F9436}" presName="sibTransLast" presStyleLbl="sibTrans2D1" presStyleIdx="1" presStyleCnt="2"/>
      <dgm:spPr/>
      <dgm:t>
        <a:bodyPr/>
        <a:lstStyle/>
        <a:p>
          <a:endParaRPr lang="en-US"/>
        </a:p>
      </dgm:t>
    </dgm:pt>
    <dgm:pt modelId="{3FE6C6C7-7E84-41FA-B70C-F863DD5AAB80}" type="pres">
      <dgm:prSet presAssocID="{A99E2A3E-65B6-4959-B258-4319468F9436}" presName="connectorText" presStyleLbl="sibTrans2D1" presStyleIdx="1" presStyleCnt="2"/>
      <dgm:spPr/>
      <dgm:t>
        <a:bodyPr/>
        <a:lstStyle/>
        <a:p>
          <a:endParaRPr lang="en-US"/>
        </a:p>
      </dgm:t>
    </dgm:pt>
    <dgm:pt modelId="{DD927BC2-CEE4-45DB-90EA-5EA7F41242E7}" type="pres">
      <dgm:prSet presAssocID="{A99E2A3E-65B6-4959-B258-4319468F9436}" presName="lastNode" presStyleLbl="node1" presStyleIdx="2" presStyleCnt="3">
        <dgm:presLayoutVars>
          <dgm:bulletEnabled val="1"/>
        </dgm:presLayoutVars>
      </dgm:prSet>
      <dgm:spPr/>
      <dgm:t>
        <a:bodyPr/>
        <a:lstStyle/>
        <a:p>
          <a:endParaRPr lang="en-US"/>
        </a:p>
      </dgm:t>
    </dgm:pt>
  </dgm:ptLst>
  <dgm:cxnLst>
    <dgm:cxn modelId="{282FAF76-C57C-4D53-88F3-6C0627943113}" srcId="{A99E2A3E-65B6-4959-B258-4319468F9436}" destId="{C4E5934D-DA3E-478D-BF39-3211CBC9CB6A}" srcOrd="1" destOrd="0" parTransId="{0FD07F3C-3A11-47B8-BC53-54504F3BF686}" sibTransId="{91414353-E33D-43FC-AD81-2A298C1C2DF3}"/>
    <dgm:cxn modelId="{B52062D9-B1EE-40B0-884D-C3CB8822B6B3}" type="presOf" srcId="{91414353-E33D-43FC-AD81-2A298C1C2DF3}" destId="{6D15C8B7-6EAE-40CC-A21C-ECB5EFF9D0D5}" srcOrd="0" destOrd="0" presId="urn:microsoft.com/office/officeart/2005/8/layout/equation2"/>
    <dgm:cxn modelId="{A1A50044-172C-4F68-849C-6072C9DEFD81}" srcId="{A99E2A3E-65B6-4959-B258-4319468F9436}" destId="{11D79BF1-E5B3-419C-9294-048BE0367B0C}" srcOrd="0" destOrd="0" parTransId="{281F3F86-CDEB-466A-BFFD-87235DC4F05C}" sibTransId="{242D6AE4-6577-4D0C-A693-0EF2CA566137}"/>
    <dgm:cxn modelId="{F862A773-01C6-419B-82EA-4BFB869A3C87}" type="presOf" srcId="{91414353-E33D-43FC-AD81-2A298C1C2DF3}" destId="{3FE6C6C7-7E84-41FA-B70C-F863DD5AAB80}" srcOrd="1" destOrd="0" presId="urn:microsoft.com/office/officeart/2005/8/layout/equation2"/>
    <dgm:cxn modelId="{80645E2C-C41E-4FAD-A1F8-698445AEFDCA}" type="presOf" srcId="{EF17E7ED-05EE-4103-A11F-17674882F972}" destId="{DD927BC2-CEE4-45DB-90EA-5EA7F41242E7}" srcOrd="0" destOrd="0" presId="urn:microsoft.com/office/officeart/2005/8/layout/equation2"/>
    <dgm:cxn modelId="{4A0FF7F5-E584-461F-A2BC-7484DD7F5DA2}" type="presOf" srcId="{C4E5934D-DA3E-478D-BF39-3211CBC9CB6A}" destId="{B17CBA5B-E302-4A40-B9CE-38DD86F1BECE}" srcOrd="0" destOrd="0" presId="urn:microsoft.com/office/officeart/2005/8/layout/equation2"/>
    <dgm:cxn modelId="{043EB1CF-C430-439D-BCA2-611BAC4BB100}" srcId="{A99E2A3E-65B6-4959-B258-4319468F9436}" destId="{EF17E7ED-05EE-4103-A11F-17674882F972}" srcOrd="2" destOrd="0" parTransId="{598B48BE-C0EC-44CF-A161-F577338527AE}" sibTransId="{C38D880B-24B7-4153-B373-838A22A88463}"/>
    <dgm:cxn modelId="{B2BA90C0-A958-4A76-9A1F-26AD7A92D5C9}" type="presOf" srcId="{11D79BF1-E5B3-419C-9294-048BE0367B0C}" destId="{5704FA45-B5BB-449B-AA2F-B46B97C3A186}" srcOrd="0" destOrd="0" presId="urn:microsoft.com/office/officeart/2005/8/layout/equation2"/>
    <dgm:cxn modelId="{9DBFBF55-58FF-4B4A-9B4C-00D8C0254C18}" type="presOf" srcId="{A99E2A3E-65B6-4959-B258-4319468F9436}" destId="{62B79A8C-7952-4D05-9FFB-9C6BD5A6DE56}" srcOrd="0" destOrd="0" presId="urn:microsoft.com/office/officeart/2005/8/layout/equation2"/>
    <dgm:cxn modelId="{E6FBE95A-3CA6-44C6-A8B2-E5D243363CAF}" type="presOf" srcId="{242D6AE4-6577-4D0C-A693-0EF2CA566137}" destId="{468514D8-F16A-4264-B3BE-6F42916A30C6}" srcOrd="0" destOrd="0" presId="urn:microsoft.com/office/officeart/2005/8/layout/equation2"/>
    <dgm:cxn modelId="{31F703A6-0572-4771-8880-3C78BFEA4DEE}" type="presParOf" srcId="{62B79A8C-7952-4D05-9FFB-9C6BD5A6DE56}" destId="{14FCBE06-6983-41E5-8100-B8F6A9D79C03}" srcOrd="0" destOrd="0" presId="urn:microsoft.com/office/officeart/2005/8/layout/equation2"/>
    <dgm:cxn modelId="{245312E8-AE11-41EC-AFE4-6A85C903CD3B}" type="presParOf" srcId="{14FCBE06-6983-41E5-8100-B8F6A9D79C03}" destId="{5704FA45-B5BB-449B-AA2F-B46B97C3A186}" srcOrd="0" destOrd="0" presId="urn:microsoft.com/office/officeart/2005/8/layout/equation2"/>
    <dgm:cxn modelId="{74F2D462-731B-4EFB-8B73-FA736BB0ACEB}" type="presParOf" srcId="{14FCBE06-6983-41E5-8100-B8F6A9D79C03}" destId="{B8FA14E7-DBAB-40B7-8577-B574A3E639E0}" srcOrd="1" destOrd="0" presId="urn:microsoft.com/office/officeart/2005/8/layout/equation2"/>
    <dgm:cxn modelId="{AB76B6DE-454A-4185-ABA1-1F5E23319024}" type="presParOf" srcId="{14FCBE06-6983-41E5-8100-B8F6A9D79C03}" destId="{468514D8-F16A-4264-B3BE-6F42916A30C6}" srcOrd="2" destOrd="0" presId="urn:microsoft.com/office/officeart/2005/8/layout/equation2"/>
    <dgm:cxn modelId="{C85E4098-27F6-45E8-9216-3D9A84359C54}" type="presParOf" srcId="{14FCBE06-6983-41E5-8100-B8F6A9D79C03}" destId="{207B8860-3258-43CA-9D66-E7968138F255}" srcOrd="3" destOrd="0" presId="urn:microsoft.com/office/officeart/2005/8/layout/equation2"/>
    <dgm:cxn modelId="{D49426E1-D3BC-45AE-8034-9AC523DCFA73}" type="presParOf" srcId="{14FCBE06-6983-41E5-8100-B8F6A9D79C03}" destId="{B17CBA5B-E302-4A40-B9CE-38DD86F1BECE}" srcOrd="4" destOrd="0" presId="urn:microsoft.com/office/officeart/2005/8/layout/equation2"/>
    <dgm:cxn modelId="{79D6EF82-CCE3-426E-AE54-407B277BAC2E}" type="presParOf" srcId="{62B79A8C-7952-4D05-9FFB-9C6BD5A6DE56}" destId="{6D15C8B7-6EAE-40CC-A21C-ECB5EFF9D0D5}" srcOrd="1" destOrd="0" presId="urn:microsoft.com/office/officeart/2005/8/layout/equation2"/>
    <dgm:cxn modelId="{3DED2388-2807-4A98-A629-A2CB4000F31D}" type="presParOf" srcId="{6D15C8B7-6EAE-40CC-A21C-ECB5EFF9D0D5}" destId="{3FE6C6C7-7E84-41FA-B70C-F863DD5AAB80}" srcOrd="0" destOrd="0" presId="urn:microsoft.com/office/officeart/2005/8/layout/equation2"/>
    <dgm:cxn modelId="{096BB841-D13E-4EE8-B4ED-D1D27FD587C2}" type="presParOf" srcId="{62B79A8C-7952-4D05-9FFB-9C6BD5A6DE56}" destId="{DD927BC2-CEE4-45DB-90EA-5EA7F41242E7}"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4FA45-B5BB-449B-AA2F-B46B97C3A186}">
      <dsp:nvSpPr>
        <dsp:cNvPr id="0" name=""/>
        <dsp:cNvSpPr/>
      </dsp:nvSpPr>
      <dsp:spPr>
        <a:xfrm>
          <a:off x="110473" y="0"/>
          <a:ext cx="3131847" cy="1664158"/>
        </a:xfrm>
        <a:prstGeom prst="ellipse">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Behavioral Changes </a:t>
          </a:r>
        </a:p>
        <a:p>
          <a:pPr lvl="0" algn="ctr" defTabSz="800100">
            <a:lnSpc>
              <a:spcPct val="90000"/>
            </a:lnSpc>
            <a:spcBef>
              <a:spcPct val="0"/>
            </a:spcBef>
            <a:spcAft>
              <a:spcPct val="35000"/>
            </a:spcAft>
          </a:pPr>
          <a:r>
            <a:rPr lang="en-US" sz="1800" kern="1200" dirty="0" smtClean="0"/>
            <a:t>(e.g., Modal shift)</a:t>
          </a:r>
          <a:endParaRPr lang="en-US" sz="1800" kern="1200" dirty="0"/>
        </a:p>
      </dsp:txBody>
      <dsp:txXfrm>
        <a:off x="569121" y="243710"/>
        <a:ext cx="2214551" cy="1176738"/>
      </dsp:txXfrm>
    </dsp:sp>
    <dsp:sp modelId="{468514D8-F16A-4264-B3BE-6F42916A30C6}">
      <dsp:nvSpPr>
        <dsp:cNvPr id="0" name=""/>
        <dsp:cNvSpPr/>
      </dsp:nvSpPr>
      <dsp:spPr>
        <a:xfrm>
          <a:off x="1240187" y="1800218"/>
          <a:ext cx="965212" cy="965212"/>
        </a:xfrm>
        <a:prstGeom prst="mathPlus">
          <a:avLst/>
        </a:prstGeom>
        <a:solidFill>
          <a:schemeClr val="accent2">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368126" y="2169315"/>
        <a:ext cx="709334" cy="227018"/>
      </dsp:txXfrm>
    </dsp:sp>
    <dsp:sp modelId="{B17CBA5B-E302-4A40-B9CE-38DD86F1BECE}">
      <dsp:nvSpPr>
        <dsp:cNvPr id="0" name=""/>
        <dsp:cNvSpPr/>
      </dsp:nvSpPr>
      <dsp:spPr>
        <a:xfrm>
          <a:off x="347282" y="2900560"/>
          <a:ext cx="2751021" cy="1664158"/>
        </a:xfrm>
        <a:prstGeom prst="ellipse">
          <a:avLst/>
        </a:prstGeom>
        <a:solidFill>
          <a:schemeClr val="accent2">
            <a:shade val="50000"/>
            <a:hueOff val="334389"/>
            <a:satOff val="-10943"/>
            <a:lumOff val="3240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Technological Changes </a:t>
          </a:r>
        </a:p>
        <a:p>
          <a:pPr lvl="0" algn="ctr" defTabSz="800100">
            <a:lnSpc>
              <a:spcPct val="90000"/>
            </a:lnSpc>
            <a:spcBef>
              <a:spcPct val="0"/>
            </a:spcBef>
            <a:spcAft>
              <a:spcPct val="35000"/>
            </a:spcAft>
          </a:pPr>
          <a:r>
            <a:rPr lang="en-US" sz="1800" kern="1200" dirty="0" smtClean="0"/>
            <a:t>(e.g., Fuel switch like EVs)</a:t>
          </a:r>
          <a:endParaRPr lang="en-US" sz="1800" kern="1200" dirty="0"/>
        </a:p>
      </dsp:txBody>
      <dsp:txXfrm>
        <a:off x="750160" y="3144270"/>
        <a:ext cx="1945265" cy="1176738"/>
      </dsp:txXfrm>
    </dsp:sp>
    <dsp:sp modelId="{6D15C8B7-6EAE-40CC-A21C-ECB5EFF9D0D5}">
      <dsp:nvSpPr>
        <dsp:cNvPr id="0" name=""/>
        <dsp:cNvSpPr/>
      </dsp:nvSpPr>
      <dsp:spPr>
        <a:xfrm rot="374">
          <a:off x="3503543" y="1973055"/>
          <a:ext cx="553792" cy="619067"/>
        </a:xfrm>
        <a:prstGeom prst="rightArrow">
          <a:avLst>
            <a:gd name="adj1" fmla="val 60000"/>
            <a:gd name="adj2" fmla="val 50000"/>
          </a:avLst>
        </a:prstGeom>
        <a:solidFill>
          <a:schemeClr val="accent2">
            <a:shade val="90000"/>
            <a:hueOff val="484858"/>
            <a:satOff val="-13805"/>
            <a:lumOff val="3505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503543" y="2096859"/>
        <a:ext cx="387654" cy="371441"/>
      </dsp:txXfrm>
    </dsp:sp>
    <dsp:sp modelId="{DD927BC2-CEE4-45DB-90EA-5EA7F41242E7}">
      <dsp:nvSpPr>
        <dsp:cNvPr id="0" name=""/>
        <dsp:cNvSpPr/>
      </dsp:nvSpPr>
      <dsp:spPr>
        <a:xfrm>
          <a:off x="4287212" y="618666"/>
          <a:ext cx="3328317" cy="3328317"/>
        </a:xfrm>
        <a:prstGeom prst="ellipse">
          <a:avLst/>
        </a:prstGeom>
        <a:solidFill>
          <a:schemeClr val="accent2">
            <a:shade val="50000"/>
            <a:hueOff val="334389"/>
            <a:satOff val="-10943"/>
            <a:lumOff val="3240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Decarbonization of inland transport</a:t>
          </a:r>
          <a:endParaRPr lang="en-US" sz="2200" kern="1200" dirty="0"/>
        </a:p>
      </dsp:txBody>
      <dsp:txXfrm>
        <a:off x="4774633" y="1106087"/>
        <a:ext cx="2353475" cy="235347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1"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spcBef>
                <a:spcPct val="0"/>
              </a:spcBef>
              <a:defRPr sz="1200">
                <a:ea typeface="ＭＳ Ｐゴシック" pitchFamily="-80" charset="-128"/>
              </a:defRPr>
            </a:lvl1pPr>
          </a:lstStyle>
          <a:p>
            <a:pPr>
              <a:defRPr/>
            </a:pPr>
            <a:endParaRPr lang="en-US"/>
          </a:p>
        </p:txBody>
      </p:sp>
      <p:sp>
        <p:nvSpPr>
          <p:cNvPr id="63491" name="Rectangle 3"/>
          <p:cNvSpPr>
            <a:spLocks noGrp="1" noChangeArrowheads="1"/>
          </p:cNvSpPr>
          <p:nvPr>
            <p:ph type="dt" sz="quarter" idx="1"/>
          </p:nvPr>
        </p:nvSpPr>
        <p:spPr bwMode="auto">
          <a:xfrm>
            <a:off x="3850444"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ea typeface="ＭＳ Ｐゴシック" pitchFamily="-80" charset="-128"/>
              </a:defRPr>
            </a:lvl1pPr>
          </a:lstStyle>
          <a:p>
            <a:pPr>
              <a:defRPr/>
            </a:pPr>
            <a:endParaRPr lang="en-US"/>
          </a:p>
        </p:txBody>
      </p:sp>
      <p:sp>
        <p:nvSpPr>
          <p:cNvPr id="63492" name="Rectangle 4"/>
          <p:cNvSpPr>
            <a:spLocks noGrp="1" noChangeArrowheads="1"/>
          </p:cNvSpPr>
          <p:nvPr>
            <p:ph type="ftr" sz="quarter" idx="2"/>
          </p:nvPr>
        </p:nvSpPr>
        <p:spPr bwMode="auto">
          <a:xfrm>
            <a:off x="1"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spcBef>
                <a:spcPct val="0"/>
              </a:spcBef>
              <a:defRPr sz="1200">
                <a:ea typeface="ＭＳ Ｐゴシック" pitchFamily="-80" charset="-128"/>
              </a:defRPr>
            </a:lvl1pPr>
          </a:lstStyle>
          <a:p>
            <a:pPr>
              <a:defRPr/>
            </a:pPr>
            <a:endParaRPr lang="en-US"/>
          </a:p>
        </p:txBody>
      </p:sp>
      <p:sp>
        <p:nvSpPr>
          <p:cNvPr id="63493" name="Rectangle 5"/>
          <p:cNvSpPr>
            <a:spLocks noGrp="1" noChangeArrowheads="1"/>
          </p:cNvSpPr>
          <p:nvPr>
            <p:ph type="sldNum" sz="quarter" idx="3"/>
          </p:nvPr>
        </p:nvSpPr>
        <p:spPr bwMode="auto">
          <a:xfrm>
            <a:off x="3850444"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EDE4E68-DE61-4C1E-8318-CFA7CAC157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5659" cy="496332"/>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spcBef>
                <a:spcPct val="0"/>
              </a:spcBef>
              <a:defRPr sz="1200">
                <a:ea typeface="ＭＳ Ｐゴシック" pitchFamily="-80" charset="-128"/>
              </a:defRPr>
            </a:lvl1pPr>
          </a:lstStyle>
          <a:p>
            <a:pPr>
              <a:defRPr/>
            </a:pPr>
            <a:endParaRPr lang="da-DK"/>
          </a:p>
        </p:txBody>
      </p:sp>
      <p:sp>
        <p:nvSpPr>
          <p:cNvPr id="3075" name="Rectangle 3"/>
          <p:cNvSpPr>
            <a:spLocks noGrp="1" noChangeArrowheads="1"/>
          </p:cNvSpPr>
          <p:nvPr>
            <p:ph type="dt" idx="1"/>
          </p:nvPr>
        </p:nvSpPr>
        <p:spPr bwMode="auto">
          <a:xfrm>
            <a:off x="3852017" y="0"/>
            <a:ext cx="2945659" cy="496332"/>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spcBef>
                <a:spcPct val="0"/>
              </a:spcBef>
              <a:defRPr sz="1200">
                <a:ea typeface="ＭＳ Ｐゴシック" pitchFamily="-80" charset="-128"/>
              </a:defRPr>
            </a:lvl1pPr>
          </a:lstStyle>
          <a:p>
            <a:pPr>
              <a:defRPr/>
            </a:pPr>
            <a:endParaRPr lang="da-DK"/>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06357" y="4715154"/>
            <a:ext cx="4984962" cy="4466987"/>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p>
        </p:txBody>
      </p:sp>
      <p:sp>
        <p:nvSpPr>
          <p:cNvPr id="3078" name="Rectangle 6"/>
          <p:cNvSpPr>
            <a:spLocks noGrp="1" noChangeArrowheads="1"/>
          </p:cNvSpPr>
          <p:nvPr>
            <p:ph type="ftr" sz="quarter" idx="4"/>
          </p:nvPr>
        </p:nvSpPr>
        <p:spPr bwMode="auto">
          <a:xfrm>
            <a:off x="1" y="9430306"/>
            <a:ext cx="2945659" cy="496332"/>
          </a:xfrm>
          <a:prstGeom prst="rect">
            <a:avLst/>
          </a:prstGeom>
          <a:noFill/>
          <a:ln>
            <a:noFill/>
          </a:ln>
          <a:extLst/>
        </p:spPr>
        <p:txBody>
          <a:bodyPr vert="horz" wrap="square" lIns="91440" tIns="45720" rIns="91440" bIns="45720" numCol="1" anchor="b" anchorCtr="0" compatLnSpc="1">
            <a:prstTxWarp prst="textNoShape">
              <a:avLst/>
            </a:prstTxWarp>
          </a:bodyPr>
          <a:lstStyle>
            <a:lvl1pPr eaLnBrk="0" hangingPunct="0">
              <a:spcBef>
                <a:spcPct val="0"/>
              </a:spcBef>
              <a:defRPr sz="1200">
                <a:ea typeface="ＭＳ Ｐゴシック" pitchFamily="-80" charset="-128"/>
              </a:defRPr>
            </a:lvl1pPr>
          </a:lstStyle>
          <a:p>
            <a:pPr>
              <a:defRPr/>
            </a:pPr>
            <a:endParaRPr lang="da-DK"/>
          </a:p>
        </p:txBody>
      </p:sp>
      <p:sp>
        <p:nvSpPr>
          <p:cNvPr id="3079" name="Rectangle 7"/>
          <p:cNvSpPr>
            <a:spLocks noGrp="1" noChangeArrowheads="1"/>
          </p:cNvSpPr>
          <p:nvPr>
            <p:ph type="sldNum" sz="quarter" idx="5"/>
          </p:nvPr>
        </p:nvSpPr>
        <p:spPr bwMode="auto">
          <a:xfrm>
            <a:off x="3852017" y="9430306"/>
            <a:ext cx="2945659" cy="496332"/>
          </a:xfrm>
          <a:prstGeom prst="rect">
            <a:avLst/>
          </a:prstGeom>
          <a:noFill/>
          <a:ln>
            <a:noFill/>
          </a:ln>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13EB484-6B8F-442F-A87A-3FEA32A89D6B}" type="slidenum">
              <a:rPr lang="da-DK" altLang="en-US"/>
              <a:pPr>
                <a:defRPr/>
              </a:pPr>
              <a:t>‹#›</a:t>
            </a:fld>
            <a:endParaRPr lang="da-DK"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13EB484-6B8F-442F-A87A-3FEA32A89D6B}" type="slidenum">
              <a:rPr lang="da-DK" altLang="en-US" smtClean="0"/>
              <a:pPr>
                <a:defRPr/>
              </a:pPr>
              <a:t>1</a:t>
            </a:fld>
            <a:endParaRPr lang="da-DK" altLang="en-US"/>
          </a:p>
        </p:txBody>
      </p:sp>
    </p:spTree>
    <p:extLst>
      <p:ext uri="{BB962C8B-B14F-4D97-AF65-F5344CB8AC3E}">
        <p14:creationId xmlns:p14="http://schemas.microsoft.com/office/powerpoint/2010/main" val="53735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13EB484-6B8F-442F-A87A-3FEA32A89D6B}" type="slidenum">
              <a:rPr lang="da-DK" altLang="en-US" smtClean="0"/>
              <a:pPr>
                <a:defRPr/>
              </a:pPr>
              <a:t>16</a:t>
            </a:fld>
            <a:endParaRPr lang="da-DK" altLang="en-US"/>
          </a:p>
        </p:txBody>
      </p:sp>
    </p:spTree>
    <p:extLst>
      <p:ext uri="{BB962C8B-B14F-4D97-AF65-F5344CB8AC3E}">
        <p14:creationId xmlns:p14="http://schemas.microsoft.com/office/powerpoint/2010/main" val="2312782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In practice, the agent-based model can be used to analyze the result of travel mode shift in response to different kinds of policies and strategies such as gasoline tax, road pricing, parking fee, bus and metro fare, and vehicle usage </a:t>
            </a:r>
            <a:r>
              <a:rPr lang="da-DK" altLang="en-US" dirty="0" err="1" smtClean="0"/>
              <a:t>restriction</a:t>
            </a:r>
            <a:r>
              <a:rPr lang="da-DK" altLang="en-US" dirty="0" smtClean="0"/>
              <a:t>.</a:t>
            </a:r>
          </a:p>
          <a:p>
            <a:endParaRPr lang="en-GB" dirty="0"/>
          </a:p>
        </p:txBody>
      </p:sp>
      <p:sp>
        <p:nvSpPr>
          <p:cNvPr id="4" name="Slide Number Placeholder 3"/>
          <p:cNvSpPr>
            <a:spLocks noGrp="1"/>
          </p:cNvSpPr>
          <p:nvPr>
            <p:ph type="sldNum" sz="quarter" idx="10"/>
          </p:nvPr>
        </p:nvSpPr>
        <p:spPr/>
        <p:txBody>
          <a:bodyPr/>
          <a:lstStyle/>
          <a:p>
            <a:pPr>
              <a:defRPr/>
            </a:pPr>
            <a:fld id="{113EB484-6B8F-442F-A87A-3FEA32A89D6B}" type="slidenum">
              <a:rPr lang="da-DK" altLang="en-US" smtClean="0"/>
              <a:pPr>
                <a:defRPr/>
              </a:pPr>
              <a:t>17</a:t>
            </a:fld>
            <a:endParaRPr lang="da-DK" altLang="en-US"/>
          </a:p>
        </p:txBody>
      </p:sp>
    </p:spTree>
    <p:extLst>
      <p:ext uri="{BB962C8B-B14F-4D97-AF65-F5344CB8AC3E}">
        <p14:creationId xmlns:p14="http://schemas.microsoft.com/office/powerpoint/2010/main" val="3015960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Danish government has engaged in the ambitious goal of becoming independent of fossil fuels by 2050</a:t>
            </a:r>
          </a:p>
          <a:p>
            <a:endParaRPr lang="da-DK" dirty="0"/>
          </a:p>
        </p:txBody>
      </p:sp>
      <p:sp>
        <p:nvSpPr>
          <p:cNvPr id="4" name="Slide Number Placeholder 3"/>
          <p:cNvSpPr>
            <a:spLocks noGrp="1"/>
          </p:cNvSpPr>
          <p:nvPr>
            <p:ph type="sldNum" sz="quarter" idx="10"/>
          </p:nvPr>
        </p:nvSpPr>
        <p:spPr/>
        <p:txBody>
          <a:bodyPr/>
          <a:lstStyle/>
          <a:p>
            <a:pPr>
              <a:defRPr/>
            </a:pPr>
            <a:fld id="{113EB484-6B8F-442F-A87A-3FEA32A89D6B}" type="slidenum">
              <a:rPr lang="da-DK" altLang="en-US" smtClean="0"/>
              <a:pPr>
                <a:defRPr/>
              </a:pPr>
              <a:t>2</a:t>
            </a:fld>
            <a:endParaRPr lang="da-DK" altLang="en-US"/>
          </a:p>
        </p:txBody>
      </p:sp>
    </p:spTree>
    <p:extLst>
      <p:ext uri="{BB962C8B-B14F-4D97-AF65-F5344CB8AC3E}">
        <p14:creationId xmlns:p14="http://schemas.microsoft.com/office/powerpoint/2010/main" val="252554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anose="020B0600070205080204" pitchFamily="34" charset="-128"/>
              </a:rPr>
              <a:t>This figure describes briefly the concept of Modal Shift</a:t>
            </a:r>
          </a:p>
          <a:p>
            <a:r>
              <a:rPr lang="en-US" altLang="en-US" dirty="0" smtClean="0">
                <a:ea typeface="ＭＳ Ｐゴシック" panose="020B0600070205080204" pitchFamily="34" charset="-128"/>
              </a:rPr>
              <a:t>A modal shift occurs when one mode has a comparative advantage in a similar market over another mode. </a:t>
            </a:r>
          </a:p>
          <a:p>
            <a:r>
              <a:rPr lang="en-US" altLang="en-US" dirty="0" smtClean="0">
                <a:ea typeface="ＭＳ Ｐゴシック" panose="020B0600070205080204" pitchFamily="34" charset="-128"/>
              </a:rPr>
              <a:t>Comparative advantages can involve the difference in cost, time, level of service or reliability between two modes</a:t>
            </a:r>
            <a:r>
              <a:rPr lang="en-US" altLang="en-US" baseline="0" dirty="0" smtClean="0">
                <a:ea typeface="ＭＳ Ｐゴシック" panose="020B0600070205080204" pitchFamily="34" charset="-128"/>
              </a:rPr>
              <a:t> and </a:t>
            </a:r>
            <a:r>
              <a:rPr lang="en-US" altLang="en-US" dirty="0" smtClean="0">
                <a:ea typeface="ＭＳ Ｐゴシック" panose="020B0600070205080204" pitchFamily="34" charset="-128"/>
              </a:rPr>
              <a:t>depend on consumer choices and expectations.</a:t>
            </a:r>
          </a:p>
          <a:p>
            <a:endParaRPr lang="en-US" altLang="en-US" dirty="0" smtClean="0">
              <a:ea typeface="ＭＳ Ｐゴシック" panose="020B0600070205080204" pitchFamily="34" charset="-128"/>
            </a:endParaRPr>
          </a:p>
          <a:p>
            <a:endParaRPr lang="da-DK" altLang="en-US" dirty="0" smtClean="0">
              <a:ea typeface="ＭＳ Ｐゴシック" panose="020B0600070205080204" pitchFamily="34" charset="-128"/>
            </a:endParaRPr>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ea typeface="ＭＳ Ｐゴシック" panose="020B0600070205080204" pitchFamily="34" charset="-128"/>
              </a:defRPr>
            </a:lvl1pPr>
            <a:lvl2pPr marL="742950" indent="-285750">
              <a:defRPr sz="1600">
                <a:solidFill>
                  <a:schemeClr val="tx1"/>
                </a:solidFill>
                <a:latin typeface="Verdana" panose="020B0604030504040204" pitchFamily="34" charset="0"/>
                <a:ea typeface="ＭＳ Ｐゴシック" panose="020B0600070205080204" pitchFamily="34" charset="-128"/>
              </a:defRPr>
            </a:lvl2pPr>
            <a:lvl3pPr marL="1143000" indent="-228600">
              <a:defRPr sz="1600">
                <a:solidFill>
                  <a:schemeClr val="tx1"/>
                </a:solidFill>
                <a:latin typeface="Verdana" panose="020B0604030504040204" pitchFamily="34" charset="0"/>
                <a:ea typeface="ＭＳ Ｐゴシック" panose="020B0600070205080204" pitchFamily="34" charset="-128"/>
              </a:defRPr>
            </a:lvl3pPr>
            <a:lvl4pPr marL="1600200" indent="-228600">
              <a:defRPr sz="1600">
                <a:solidFill>
                  <a:schemeClr val="tx1"/>
                </a:solidFill>
                <a:latin typeface="Verdana" panose="020B0604030504040204" pitchFamily="34" charset="0"/>
                <a:ea typeface="ＭＳ Ｐゴシック" panose="020B0600070205080204" pitchFamily="34" charset="-128"/>
              </a:defRPr>
            </a:lvl4pPr>
            <a:lvl5pPr marL="2057400" indent="-228600">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fld id="{A736962B-EB35-46BC-8B1B-BF33CC5AF7E5}" type="slidenum">
              <a:rPr lang="da-DK" altLang="en-US" sz="1200" smtClean="0"/>
              <a:pPr/>
              <a:t>3</a:t>
            </a:fld>
            <a:endParaRPr lang="da-DK"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err="1" smtClean="0"/>
              <a:t>Differnet</a:t>
            </a:r>
            <a:r>
              <a:rPr lang="da-DK" baseline="0" dirty="0" smtClean="0"/>
              <a:t> modes of transport have </a:t>
            </a:r>
            <a:r>
              <a:rPr lang="da-DK" baseline="0" dirty="0" err="1" smtClean="0"/>
              <a:t>various</a:t>
            </a:r>
            <a:r>
              <a:rPr lang="da-DK" baseline="0" dirty="0" smtClean="0"/>
              <a:t> dimensions.</a:t>
            </a:r>
          </a:p>
          <a:p>
            <a:endParaRPr lang="da-DK" dirty="0" smtClean="0"/>
          </a:p>
          <a:p>
            <a:r>
              <a:rPr lang="da-DK" dirty="0" smtClean="0"/>
              <a:t>The distance </a:t>
            </a:r>
            <a:r>
              <a:rPr lang="en-US" sz="1200" b="0" i="0" kern="1200" dirty="0" smtClean="0">
                <a:solidFill>
                  <a:schemeClr val="tx1"/>
                </a:solidFill>
                <a:effectLst/>
                <a:latin typeface="Verdana" pitchFamily="34" charset="0"/>
                <a:ea typeface="ＭＳ Ｐゴシック" pitchFamily="-80" charset="-128"/>
                <a:cs typeface="+mn-cs"/>
              </a:rPr>
              <a:t>varies according to the mode used</a:t>
            </a:r>
          </a:p>
          <a:p>
            <a:r>
              <a:rPr lang="en-US" sz="1200" b="0" i="0" kern="1200" dirty="0" smtClean="0">
                <a:solidFill>
                  <a:schemeClr val="tx1"/>
                </a:solidFill>
                <a:effectLst/>
                <a:latin typeface="Verdana" pitchFamily="34" charset="0"/>
                <a:ea typeface="ＭＳ Ｐゴシック" pitchFamily="-80" charset="-128"/>
                <a:cs typeface="+mn-cs"/>
              </a:rPr>
              <a:t>For instance, given the same amount of time, a pedestrian may cross a distance</a:t>
            </a:r>
            <a:r>
              <a:rPr lang="en-US" sz="1200" b="0" i="0" kern="1200" baseline="0" dirty="0" smtClean="0">
                <a:solidFill>
                  <a:schemeClr val="tx1"/>
                </a:solidFill>
                <a:effectLst/>
                <a:latin typeface="Verdana" pitchFamily="34" charset="0"/>
                <a:ea typeface="ＭＳ Ｐゴシック" pitchFamily="-80" charset="-128"/>
                <a:cs typeface="+mn-cs"/>
              </a:rPr>
              <a:t> walk</a:t>
            </a:r>
            <a:r>
              <a:rPr lang="en-US" sz="1200" b="0" i="0" kern="1200" dirty="0" smtClean="0">
                <a:solidFill>
                  <a:schemeClr val="tx1"/>
                </a:solidFill>
                <a:effectLst/>
                <a:latin typeface="Verdana" pitchFamily="34" charset="0"/>
                <a:ea typeface="ＭＳ Ｐゴシック" pitchFamily="-80" charset="-128"/>
                <a:cs typeface="+mn-cs"/>
              </a:rPr>
              <a:t>, while a cyclist and an automobilist would cross a Distance</a:t>
            </a:r>
            <a:r>
              <a:rPr lang="en-US" sz="1200" b="0" i="0" kern="1200" baseline="0" dirty="0" smtClean="0">
                <a:solidFill>
                  <a:schemeClr val="tx1"/>
                </a:solidFill>
                <a:effectLst/>
                <a:latin typeface="Verdana" pitchFamily="34" charset="0"/>
                <a:ea typeface="ＭＳ Ｐゴシック" pitchFamily="-80" charset="-128"/>
                <a:cs typeface="+mn-cs"/>
              </a:rPr>
              <a:t> Cycle and Drive</a:t>
            </a:r>
            <a:r>
              <a:rPr lang="en-US" sz="1200" b="0" i="0" kern="1200" dirty="0" smtClean="0">
                <a:solidFill>
                  <a:schemeClr val="tx1"/>
                </a:solidFill>
                <a:effectLst/>
                <a:latin typeface="Verdana" pitchFamily="34" charset="0"/>
                <a:ea typeface="ＭＳ Ｐゴシック" pitchFamily="-80" charset="-128"/>
                <a:cs typeface="+mn-cs"/>
              </a:rPr>
              <a:t> respectively.</a:t>
            </a:r>
            <a:endParaRPr lang="da-DK" dirty="0"/>
          </a:p>
        </p:txBody>
      </p:sp>
      <p:sp>
        <p:nvSpPr>
          <p:cNvPr id="4" name="Slide Number Placeholder 3"/>
          <p:cNvSpPr>
            <a:spLocks noGrp="1"/>
          </p:cNvSpPr>
          <p:nvPr>
            <p:ph type="sldNum" sz="quarter" idx="10"/>
          </p:nvPr>
        </p:nvSpPr>
        <p:spPr/>
        <p:txBody>
          <a:bodyPr/>
          <a:lstStyle/>
          <a:p>
            <a:pPr>
              <a:defRPr/>
            </a:pPr>
            <a:fld id="{113EB484-6B8F-442F-A87A-3FEA32A89D6B}" type="slidenum">
              <a:rPr lang="da-DK" altLang="en-US" smtClean="0"/>
              <a:pPr>
                <a:defRPr/>
              </a:pPr>
              <a:t>4</a:t>
            </a:fld>
            <a:endParaRPr lang="da-DK" altLang="en-US"/>
          </a:p>
        </p:txBody>
      </p:sp>
    </p:spTree>
    <p:extLst>
      <p:ext uri="{BB962C8B-B14F-4D97-AF65-F5344CB8AC3E}">
        <p14:creationId xmlns:p14="http://schemas.microsoft.com/office/powerpoint/2010/main" val="65349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altLang="en-US" dirty="0" smtClean="0"/>
          </a:p>
          <a:p>
            <a:pPr marL="228600" indent="-228600">
              <a:buFont typeface="+mj-lt"/>
              <a:buAutoNum type="arabicPeriod"/>
            </a:pPr>
            <a:endParaRPr lang="da-DK" altLang="en-US" dirty="0" smtClean="0">
              <a:ea typeface="ＭＳ Ｐゴシック" panose="020B0600070205080204" pitchFamily="34" charset="-128"/>
            </a:endParaRPr>
          </a:p>
          <a:p>
            <a:pPr marL="228600" indent="-228600">
              <a:buFont typeface="+mj-lt"/>
              <a:buAutoNum type="arabicPeriod"/>
            </a:pPr>
            <a:endParaRPr lang="da-DK" altLang="en-US" dirty="0" smtClean="0">
              <a:ea typeface="ＭＳ Ｐゴシック" panose="020B0600070205080204" pitchFamily="34" charset="-128"/>
            </a:endParaRPr>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ea typeface="ＭＳ Ｐゴシック" panose="020B0600070205080204" pitchFamily="34" charset="-128"/>
              </a:defRPr>
            </a:lvl1pPr>
            <a:lvl2pPr marL="742950" indent="-285750">
              <a:defRPr sz="1600">
                <a:solidFill>
                  <a:schemeClr val="tx1"/>
                </a:solidFill>
                <a:latin typeface="Verdana" panose="020B0604030504040204" pitchFamily="34" charset="0"/>
                <a:ea typeface="ＭＳ Ｐゴシック" panose="020B0600070205080204" pitchFamily="34" charset="-128"/>
              </a:defRPr>
            </a:lvl2pPr>
            <a:lvl3pPr marL="1143000" indent="-228600">
              <a:defRPr sz="1600">
                <a:solidFill>
                  <a:schemeClr val="tx1"/>
                </a:solidFill>
                <a:latin typeface="Verdana" panose="020B0604030504040204" pitchFamily="34" charset="0"/>
                <a:ea typeface="ＭＳ Ｐゴシック" panose="020B0600070205080204" pitchFamily="34" charset="-128"/>
              </a:defRPr>
            </a:lvl3pPr>
            <a:lvl4pPr marL="1600200" indent="-228600">
              <a:defRPr sz="1600">
                <a:solidFill>
                  <a:schemeClr val="tx1"/>
                </a:solidFill>
                <a:latin typeface="Verdana" panose="020B0604030504040204" pitchFamily="34" charset="0"/>
                <a:ea typeface="ＭＳ Ｐゴシック" panose="020B0600070205080204" pitchFamily="34" charset="-128"/>
              </a:defRPr>
            </a:lvl4pPr>
            <a:lvl5pPr marL="2057400" indent="-228600">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fld id="{E0C3B6D4-833F-4BEB-9ED8-2A68E5541578}" type="slidenum">
              <a:rPr lang="da-DK" altLang="en-US" sz="1200" smtClean="0"/>
              <a:pPr/>
              <a:t>5</a:t>
            </a:fld>
            <a:endParaRPr lang="da-DK"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panose="020F0502020204030204" pitchFamily="34" charset="0"/>
                <a:ea typeface="Calibri" panose="020F0502020204030204" pitchFamily="34" charset="0"/>
                <a:cs typeface="Arial" panose="020B0604020202020204" pitchFamily="34" charset="0"/>
              </a:rPr>
              <a:t>The Danish National Travel Survey (TU), which is an interview survey that documented the travel behavior of the Danish population, is used to capture the socio-economic characteristics of commuters.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panose="020F0502020204030204" pitchFamily="34" charset="0"/>
                <a:ea typeface="Calibri" panose="020F0502020204030204" pitchFamily="34" charset="0"/>
                <a:cs typeface="Arial" panose="020B0604020202020204" pitchFamily="34" charset="0"/>
              </a:rPr>
              <a:t>The annual demand is taken from Danish national transport model (LTM) which is a newly developed four-stage simulation transport model of Denmark.</a:t>
            </a:r>
            <a:endParaRPr lang="da-DK"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da-DK" dirty="0" smtClean="0"/>
          </a:p>
          <a:p>
            <a:endParaRPr lang="da-DK" baseline="0" dirty="0" smtClean="0"/>
          </a:p>
          <a:p>
            <a:endParaRPr lang="da-DK" baseline="0" dirty="0" smtClean="0"/>
          </a:p>
          <a:p>
            <a:endParaRPr lang="en-GB" dirty="0" smtClean="0"/>
          </a:p>
          <a:p>
            <a:endParaRPr lang="da-DK" dirty="0"/>
          </a:p>
        </p:txBody>
      </p:sp>
      <p:sp>
        <p:nvSpPr>
          <p:cNvPr id="4" name="Slide Number Placeholder 3"/>
          <p:cNvSpPr>
            <a:spLocks noGrp="1"/>
          </p:cNvSpPr>
          <p:nvPr>
            <p:ph type="sldNum" sz="quarter" idx="10"/>
          </p:nvPr>
        </p:nvSpPr>
        <p:spPr/>
        <p:txBody>
          <a:bodyPr/>
          <a:lstStyle/>
          <a:p>
            <a:pPr>
              <a:defRPr/>
            </a:pPr>
            <a:fld id="{113EB484-6B8F-442F-A87A-3FEA32A89D6B}" type="slidenum">
              <a:rPr lang="da-DK" altLang="en-US" smtClean="0"/>
              <a:pPr>
                <a:defRPr/>
              </a:pPr>
              <a:t>7</a:t>
            </a:fld>
            <a:endParaRPr lang="da-DK" altLang="en-US"/>
          </a:p>
        </p:txBody>
      </p:sp>
    </p:spTree>
    <p:extLst>
      <p:ext uri="{BB962C8B-B14F-4D97-AF65-F5344CB8AC3E}">
        <p14:creationId xmlns:p14="http://schemas.microsoft.com/office/powerpoint/2010/main" val="1810242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Since the model contains random processes, as suggested by </a:t>
            </a:r>
            <a:r>
              <a:rPr lang="en-US" dirty="0" err="1" smtClean="0"/>
              <a:t>Sopha</a:t>
            </a:r>
            <a:r>
              <a:rPr lang="en-US" dirty="0" smtClean="0"/>
              <a:t> et al., (2011) multiple runs (replications) of simulations using identical parameters and initial conditions are necessary to determine whether the results of a simulation run are representative.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Therefore, 30 replications were performed.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mean values of 30 replications and corresponding error bars will be reported.</a:t>
            </a:r>
            <a:endParaRPr lang="da-DK" dirty="0"/>
          </a:p>
        </p:txBody>
      </p:sp>
      <p:sp>
        <p:nvSpPr>
          <p:cNvPr id="4" name="Slide Number Placeholder 3"/>
          <p:cNvSpPr>
            <a:spLocks noGrp="1"/>
          </p:cNvSpPr>
          <p:nvPr>
            <p:ph type="sldNum" sz="quarter" idx="10"/>
          </p:nvPr>
        </p:nvSpPr>
        <p:spPr/>
        <p:txBody>
          <a:bodyPr/>
          <a:lstStyle/>
          <a:p>
            <a:pPr>
              <a:defRPr/>
            </a:pPr>
            <a:fld id="{113EB484-6B8F-442F-A87A-3FEA32A89D6B}" type="slidenum">
              <a:rPr lang="da-DK" altLang="en-US" smtClean="0"/>
              <a:pPr>
                <a:defRPr/>
              </a:pPr>
              <a:t>9</a:t>
            </a:fld>
            <a:endParaRPr lang="da-DK" altLang="en-US"/>
          </a:p>
        </p:txBody>
      </p:sp>
    </p:spTree>
    <p:extLst>
      <p:ext uri="{BB962C8B-B14F-4D97-AF65-F5344CB8AC3E}">
        <p14:creationId xmlns:p14="http://schemas.microsoft.com/office/powerpoint/2010/main" val="31609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a:defRPr/>
            </a:pPr>
            <a:fld id="{113EB484-6B8F-442F-A87A-3FEA32A89D6B}" type="slidenum">
              <a:rPr lang="da-DK" altLang="en-US" smtClean="0"/>
              <a:pPr>
                <a:defRPr/>
              </a:pPr>
              <a:t>10</a:t>
            </a:fld>
            <a:endParaRPr lang="da-DK" altLang="en-US"/>
          </a:p>
        </p:txBody>
      </p:sp>
    </p:spTree>
    <p:extLst>
      <p:ext uri="{BB962C8B-B14F-4D97-AF65-F5344CB8AC3E}">
        <p14:creationId xmlns:p14="http://schemas.microsoft.com/office/powerpoint/2010/main" val="2770652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The </a:t>
                </a:r>
                <a:r>
                  <a:rPr lang="en-US" altLang="en-US" sz="1200" kern="1200" dirty="0" smtClean="0">
                    <a:solidFill>
                      <a:schemeClr val="tx1"/>
                    </a:solidFill>
                    <a:latin typeface="Verdana" pitchFamily="34" charset="0"/>
                    <a:ea typeface="ＭＳ Ｐゴシック" panose="020B0600070205080204" pitchFamily="34" charset="-128"/>
                    <a:cs typeface="+mn-cs"/>
                  </a:rPr>
                  <a:t>decision</a:t>
                </a:r>
                <a:r>
                  <a:rPr lang="en-US" altLang="en-US" dirty="0" smtClean="0">
                    <a:ea typeface="ＭＳ Ｐゴシック" panose="020B0600070205080204" pitchFamily="34" charset="-128"/>
                  </a:rPr>
                  <a:t> criterions are formulated based on monetary units using </a:t>
                </a:r>
                <a:r>
                  <a:rPr lang="en-US" altLang="en-US" b="1" i="1" dirty="0" smtClean="0">
                    <a:ea typeface="ＭＳ Ｐゴシック" panose="020B0600070205080204" pitchFamily="34" charset="-128"/>
                  </a:rPr>
                  <a:t>utility function</a:t>
                </a:r>
                <a:r>
                  <a:rPr lang="en-US" altLang="en-US" dirty="0" smtClean="0">
                    <a:ea typeface="ＭＳ Ｐゴシック" panose="020B0600070205080204" pitchFamily="34" charset="-128"/>
                  </a:rPr>
                  <a:t> approach. Meaning that </a:t>
                </a:r>
                <a:r>
                  <a:rPr lang="en-US" dirty="0" smtClean="0"/>
                  <a:t>Individual n will choose alternative </a:t>
                </a:r>
                <a:r>
                  <a:rPr lang="en-US" baseline="-25000" dirty="0" err="1" smtClean="0"/>
                  <a:t>i</a:t>
                </a:r>
                <a:r>
                  <a:rPr lang="en-US" baseline="-25000" dirty="0" smtClean="0"/>
                  <a:t>*</a:t>
                </a:r>
                <a:r>
                  <a:rPr lang="en-US" dirty="0" smtClean="0"/>
                  <a:t> if and only if the utility</a:t>
                </a:r>
                <a:r>
                  <a:rPr lang="en-US" baseline="0" dirty="0" smtClean="0"/>
                  <a:t> function of </a:t>
                </a:r>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oMath>
                </a14:m>
                <a:r>
                  <a:rPr lang="en-US" altLang="en-US" dirty="0" smtClean="0">
                    <a:ea typeface="ＭＳ Ｐゴシック" panose="020B0600070205080204" pitchFamily="34" charset="-128"/>
                  </a:rPr>
                  <a:t> is greater than </a:t>
                </a:r>
                <a:r>
                  <a:rPr lang="en-US" altLang="en-US" dirty="0" err="1" smtClean="0">
                    <a:ea typeface="ＭＳ Ｐゴシック" panose="020B0600070205080204" pitchFamily="34" charset="-128"/>
                  </a:rPr>
                  <a:t>i</a:t>
                </a:r>
                <a:r>
                  <a:rPr lang="en-US" altLang="en-US" dirty="0" smtClean="0">
                    <a:ea typeface="ＭＳ Ｐゴシック" panose="020B0600070205080204" pitchFamily="34" charset="-128"/>
                  </a:rPr>
                  <a:t>.</a:t>
                </a:r>
              </a:p>
              <a:p>
                <a:endParaRPr lang="da-DK"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The </a:t>
                </a:r>
                <a:r>
                  <a:rPr lang="en-US" altLang="en-US" sz="1200" kern="1200" dirty="0" smtClean="0">
                    <a:solidFill>
                      <a:schemeClr val="tx1"/>
                    </a:solidFill>
                    <a:latin typeface="Verdana" pitchFamily="34" charset="0"/>
                    <a:ea typeface="ＭＳ Ｐゴシック" panose="020B0600070205080204" pitchFamily="34" charset="-128"/>
                    <a:cs typeface="+mn-cs"/>
                  </a:rPr>
                  <a:t>decision</a:t>
                </a:r>
                <a:r>
                  <a:rPr lang="en-US" altLang="en-US" dirty="0" smtClean="0">
                    <a:ea typeface="ＭＳ Ｐゴシック" panose="020B0600070205080204" pitchFamily="34" charset="-128"/>
                  </a:rPr>
                  <a:t> criterions are formulated based on monetary units using </a:t>
                </a:r>
                <a:r>
                  <a:rPr lang="en-US" altLang="en-US" b="1" i="1" dirty="0" smtClean="0">
                    <a:ea typeface="ＭＳ Ｐゴシック" panose="020B0600070205080204" pitchFamily="34" charset="-128"/>
                  </a:rPr>
                  <a:t>utility function</a:t>
                </a:r>
                <a:r>
                  <a:rPr lang="en-US" altLang="en-US" dirty="0" smtClean="0">
                    <a:ea typeface="ＭＳ Ｐゴシック" panose="020B0600070205080204" pitchFamily="34" charset="-128"/>
                  </a:rPr>
                  <a:t> approach. Meaning that </a:t>
                </a:r>
                <a:r>
                  <a:rPr lang="en-US" dirty="0" smtClean="0"/>
                  <a:t>Individual n will choose alternative </a:t>
                </a:r>
                <a:r>
                  <a:rPr lang="en-US" baseline="-25000" dirty="0" err="1" smtClean="0"/>
                  <a:t>i</a:t>
                </a:r>
                <a:r>
                  <a:rPr lang="en-US" baseline="-25000" dirty="0" smtClean="0"/>
                  <a:t>*</a:t>
                </a:r>
                <a:r>
                  <a:rPr lang="en-US" dirty="0" smtClean="0"/>
                  <a:t> if and only if the utility</a:t>
                </a:r>
                <a:r>
                  <a:rPr lang="en-US" baseline="0" dirty="0" smtClean="0"/>
                  <a:t> function of </a:t>
                </a:r>
                <a:r>
                  <a:rPr lang="en-US" i="0">
                    <a:latin typeface="Cambria Math" panose="02040503050406030204" pitchFamily="18" charset="0"/>
                  </a:rPr>
                  <a:t>𝑖</a:t>
                </a:r>
                <a:r>
                  <a:rPr lang="en-US" i="0" smtClean="0">
                    <a:latin typeface="Cambria Math" panose="02040503050406030204" pitchFamily="18" charset="0"/>
                  </a:rPr>
                  <a:t>^</a:t>
                </a:r>
                <a:r>
                  <a:rPr lang="en-US" i="0">
                    <a:latin typeface="Cambria Math" panose="02040503050406030204" pitchFamily="18" charset="0"/>
                  </a:rPr>
                  <a:t>∗</a:t>
                </a:r>
                <a:r>
                  <a:rPr lang="en-US" altLang="en-US" dirty="0" smtClean="0">
                    <a:ea typeface="ＭＳ Ｐゴシック" panose="020B0600070205080204" pitchFamily="34" charset="-128"/>
                  </a:rPr>
                  <a:t> is greater than </a:t>
                </a:r>
                <a:r>
                  <a:rPr lang="en-US" altLang="en-US" dirty="0" err="1" smtClean="0">
                    <a:ea typeface="ＭＳ Ｐゴシック" panose="020B0600070205080204" pitchFamily="34" charset="-128"/>
                  </a:rPr>
                  <a:t>i</a:t>
                </a:r>
                <a:r>
                  <a:rPr lang="en-US" altLang="en-US" dirty="0" smtClean="0">
                    <a:ea typeface="ＭＳ Ｐゴシック" panose="020B0600070205080204" pitchFamily="34" charset="-128"/>
                  </a:rPr>
                  <a:t>.</a:t>
                </a:r>
              </a:p>
              <a:p>
                <a:endParaRPr lang="da-DK" dirty="0"/>
              </a:p>
            </p:txBody>
          </p:sp>
        </mc:Fallback>
      </mc:AlternateContent>
      <p:sp>
        <p:nvSpPr>
          <p:cNvPr id="4" name="Slide Number Placeholder 3"/>
          <p:cNvSpPr>
            <a:spLocks noGrp="1"/>
          </p:cNvSpPr>
          <p:nvPr>
            <p:ph type="sldNum" sz="quarter" idx="10"/>
          </p:nvPr>
        </p:nvSpPr>
        <p:spPr/>
        <p:txBody>
          <a:bodyPr/>
          <a:lstStyle/>
          <a:p>
            <a:pPr>
              <a:defRPr/>
            </a:pPr>
            <a:fld id="{113EB484-6B8F-442F-A87A-3FEA32A89D6B}" type="slidenum">
              <a:rPr lang="da-DK" altLang="en-US" smtClean="0"/>
              <a:pPr>
                <a:defRPr/>
              </a:pPr>
              <a:t>14</a:t>
            </a:fld>
            <a:endParaRPr lang="da-DK" altLang="en-US"/>
          </a:p>
        </p:txBody>
      </p:sp>
    </p:spTree>
    <p:extLst>
      <p:ext uri="{BB962C8B-B14F-4D97-AF65-F5344CB8AC3E}">
        <p14:creationId xmlns:p14="http://schemas.microsoft.com/office/powerpoint/2010/main" val="1256203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defRPr sz="16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16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16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16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defRPr/>
            </a:pPr>
            <a:endParaRPr lang="en-US" altLang="en-US" smtClean="0"/>
          </a:p>
        </p:txBody>
      </p:sp>
      <p:pic>
        <p:nvPicPr>
          <p:cNvPr id="5" name="Picture 6" descr="DTU frise 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2300" y="3124200"/>
            <a:ext cx="47117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frise01" descr="Danchip_fris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0513" y="3125788"/>
            <a:ext cx="503872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86763" y="279400"/>
            <a:ext cx="3651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1188" y="6021388"/>
            <a:ext cx="51847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0" name="Rectangle 2"/>
          <p:cNvSpPr>
            <a:spLocks noGrp="1" noChangeArrowheads="1"/>
          </p:cNvSpPr>
          <p:nvPr>
            <p:ph type="ctrTitle"/>
          </p:nvPr>
        </p:nvSpPr>
        <p:spPr>
          <a:xfrm>
            <a:off x="609600" y="1295400"/>
            <a:ext cx="6402388" cy="838200"/>
          </a:xfrm>
        </p:spPr>
        <p:txBody>
          <a:bodyPr/>
          <a:lstStyle>
            <a:lvl1pPr>
              <a:defRPr/>
            </a:lvl1pPr>
          </a:lstStyle>
          <a:p>
            <a:pPr lvl="0"/>
            <a:r>
              <a:rPr lang="en-US" noProof="0" smtClean="0"/>
              <a:t>Click to edit Master title style</a:t>
            </a:r>
          </a:p>
        </p:txBody>
      </p:sp>
      <p:sp>
        <p:nvSpPr>
          <p:cNvPr id="114691" name="Rectangle 3"/>
          <p:cNvSpPr>
            <a:spLocks noGrp="1" noChangeArrowheads="1"/>
          </p:cNvSpPr>
          <p:nvPr>
            <p:ph type="subTitle" idx="1"/>
          </p:nvPr>
        </p:nvSpPr>
        <p:spPr>
          <a:xfrm>
            <a:off x="609600" y="2286000"/>
            <a:ext cx="6400800" cy="1752600"/>
          </a:xfrm>
        </p:spPr>
        <p:txBody>
          <a:bodyPr/>
          <a:lstStyle>
            <a:lvl1pPr marL="0" indent="0">
              <a:buFontTx/>
              <a:buNone/>
              <a:defRPr/>
            </a:lvl1pPr>
          </a:lstStyle>
          <a:p>
            <a:pPr lvl="0"/>
            <a:r>
              <a:rPr lang="en-US" noProof="0" smtClean="0"/>
              <a:t>Click to edit Master subtitle style</a:t>
            </a:r>
          </a:p>
        </p:txBody>
      </p:sp>
      <p:sp>
        <p:nvSpPr>
          <p:cNvPr id="9" name="Footer Placeholder 2"/>
          <p:cNvSpPr>
            <a:spLocks noGrp="1"/>
          </p:cNvSpPr>
          <p:nvPr>
            <p:ph type="ftr" sz="quarter" idx="10"/>
          </p:nvPr>
        </p:nvSpPr>
        <p:spPr>
          <a:xfrm>
            <a:off x="4572000" y="6477000"/>
            <a:ext cx="2970213" cy="306388"/>
          </a:xfrm>
        </p:spPr>
        <p:txBody>
          <a:bodyPr/>
          <a:lstStyle>
            <a:lvl1pPr algn="r">
              <a:defRPr sz="900">
                <a:solidFill>
                  <a:schemeClr val="tx1"/>
                </a:solidFill>
              </a:defRPr>
            </a:lvl1pPr>
          </a:lstStyle>
          <a:p>
            <a:pPr>
              <a:defRPr/>
            </a:pPr>
            <a:endParaRPr lang="en-US"/>
          </a:p>
        </p:txBody>
      </p:sp>
      <p:sp>
        <p:nvSpPr>
          <p:cNvPr id="10" name="Slide Number Placeholder 3"/>
          <p:cNvSpPr>
            <a:spLocks noGrp="1"/>
          </p:cNvSpPr>
          <p:nvPr>
            <p:ph type="sldNum" sz="quarter" idx="11"/>
          </p:nvPr>
        </p:nvSpPr>
        <p:spPr/>
        <p:txBody>
          <a:bodyPr/>
          <a:lstStyle>
            <a:lvl1pPr>
              <a:defRPr/>
            </a:lvl1pPr>
          </a:lstStyle>
          <a:p>
            <a:pPr>
              <a:defRPr/>
            </a:pPr>
            <a:fld id="{87F4B4E2-520C-4893-AE7D-50887AE53914}" type="slidenum">
              <a:rPr lang="en-US" altLang="en-US"/>
              <a:pPr>
                <a:defRPr/>
              </a:pPr>
              <a:t>‹#›</a:t>
            </a:fld>
            <a:endParaRPr lang="en-US" altLang="en-US"/>
          </a:p>
        </p:txBody>
      </p:sp>
      <p:sp>
        <p:nvSpPr>
          <p:cNvPr id="11" name="Date Placeholder 1"/>
          <p:cNvSpPr>
            <a:spLocks noGrp="1"/>
          </p:cNvSpPr>
          <p:nvPr>
            <p:ph type="dt" sz="half" idx="12"/>
          </p:nvPr>
        </p:nvSpPr>
        <p:spPr/>
        <p:txBody>
          <a:bodyPr/>
          <a:lstStyle>
            <a:lvl1pPr algn="r">
              <a:defRPr sz="900">
                <a:solidFill>
                  <a:schemeClr val="bg1"/>
                </a:solidFill>
              </a:defRPr>
            </a:lvl1pPr>
          </a:lstStyle>
          <a:p>
            <a:pPr>
              <a:defRPr/>
            </a:pPr>
            <a:fld id="{CD01B5BD-C464-496E-8C0E-6BAD1B1B7D3C}" type="datetime3">
              <a:rPr lang="en-US" smtClean="0"/>
              <a:t>22 September 2017</a:t>
            </a:fld>
            <a:endParaRPr lang="en-US"/>
          </a:p>
        </p:txBody>
      </p:sp>
    </p:spTree>
    <p:extLst>
      <p:ext uri="{BB962C8B-B14F-4D97-AF65-F5344CB8AC3E}">
        <p14:creationId xmlns:p14="http://schemas.microsoft.com/office/powerpoint/2010/main" val="357638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127B53E2-B712-48CD-B4B1-E7C6AEF6A37E}" type="slidenum">
              <a:rPr lang="en-US" altLang="en-US"/>
              <a:pPr>
                <a:defRPr/>
              </a:pPr>
              <a:t>‹#›</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Date Placeholder 1"/>
          <p:cNvSpPr>
            <a:spLocks noGrp="1"/>
          </p:cNvSpPr>
          <p:nvPr>
            <p:ph type="dt" sz="half" idx="12"/>
          </p:nvPr>
        </p:nvSpPr>
        <p:spPr/>
        <p:txBody>
          <a:bodyPr/>
          <a:lstStyle>
            <a:lvl1pPr>
              <a:defRPr/>
            </a:lvl1pPr>
          </a:lstStyle>
          <a:p>
            <a:pPr>
              <a:defRPr/>
            </a:pPr>
            <a:fld id="{B700F18F-CCD6-468B-9B48-403FF19B49C6}" type="datetime3">
              <a:rPr lang="en-US" smtClean="0"/>
              <a:t>22 September 2017</a:t>
            </a:fld>
            <a:endParaRPr lang="en-US"/>
          </a:p>
        </p:txBody>
      </p:sp>
    </p:spTree>
    <p:extLst>
      <p:ext uri="{BB962C8B-B14F-4D97-AF65-F5344CB8AC3E}">
        <p14:creationId xmlns:p14="http://schemas.microsoft.com/office/powerpoint/2010/main" val="418677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Slide Number Placeholder 3"/>
          <p:cNvSpPr>
            <a:spLocks noGrp="1"/>
          </p:cNvSpPr>
          <p:nvPr>
            <p:ph type="sldNum" sz="quarter" idx="11"/>
          </p:nvPr>
        </p:nvSpPr>
        <p:spPr/>
        <p:txBody>
          <a:bodyPr/>
          <a:lstStyle>
            <a:lvl1pPr>
              <a:defRPr/>
            </a:lvl1pPr>
          </a:lstStyle>
          <a:p>
            <a:pPr>
              <a:defRPr/>
            </a:pPr>
            <a:fld id="{A21B015A-A69A-44A0-B305-CB8F5CB5A80A}" type="slidenum">
              <a:rPr lang="en-US" altLang="en-US"/>
              <a:pPr>
                <a:defRPr/>
              </a:pPr>
              <a:t>‹#›</a:t>
            </a:fld>
            <a:endParaRPr lang="en-US" altLang="en-US"/>
          </a:p>
        </p:txBody>
      </p:sp>
      <p:sp>
        <p:nvSpPr>
          <p:cNvPr id="6" name="Date Placeholder 1"/>
          <p:cNvSpPr>
            <a:spLocks noGrp="1"/>
          </p:cNvSpPr>
          <p:nvPr>
            <p:ph type="dt" sz="half" idx="12"/>
          </p:nvPr>
        </p:nvSpPr>
        <p:spPr/>
        <p:txBody>
          <a:bodyPr/>
          <a:lstStyle>
            <a:lvl1pPr>
              <a:defRPr/>
            </a:lvl1pPr>
          </a:lstStyle>
          <a:p>
            <a:pPr>
              <a:defRPr/>
            </a:pPr>
            <a:fld id="{5AD71C68-FCE1-4111-B1CB-9D324DB45F38}" type="datetime3">
              <a:rPr lang="en-US" smtClean="0"/>
              <a:t>22 September 2017</a:t>
            </a:fld>
            <a:endParaRPr lang="en-US"/>
          </a:p>
        </p:txBody>
      </p:sp>
    </p:spTree>
    <p:extLst>
      <p:ext uri="{BB962C8B-B14F-4D97-AF65-F5344CB8AC3E}">
        <p14:creationId xmlns:p14="http://schemas.microsoft.com/office/powerpoint/2010/main" val="1903623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10000" cy="456565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00200"/>
            <a:ext cx="3810000" cy="456565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0"/>
          </p:nvPr>
        </p:nvSpPr>
        <p:spPr/>
        <p:txBody>
          <a:bodyPr/>
          <a:lstStyle>
            <a:lvl1pPr>
              <a:defRPr/>
            </a:lvl1pPr>
          </a:lstStyle>
          <a:p>
            <a:pPr>
              <a:defRPr/>
            </a:pPr>
            <a:endParaRPr lang="en-US"/>
          </a:p>
        </p:txBody>
      </p:sp>
      <p:sp>
        <p:nvSpPr>
          <p:cNvPr id="6" name="Slide Number Placeholder 3"/>
          <p:cNvSpPr>
            <a:spLocks noGrp="1"/>
          </p:cNvSpPr>
          <p:nvPr>
            <p:ph type="sldNum" sz="quarter" idx="11"/>
          </p:nvPr>
        </p:nvSpPr>
        <p:spPr/>
        <p:txBody>
          <a:bodyPr/>
          <a:lstStyle>
            <a:lvl1pPr>
              <a:defRPr/>
            </a:lvl1pPr>
          </a:lstStyle>
          <a:p>
            <a:pPr>
              <a:defRPr/>
            </a:pPr>
            <a:fld id="{7A415758-3836-4E5D-B65A-A854E973FDE2}" type="slidenum">
              <a:rPr lang="en-US" altLang="en-US"/>
              <a:pPr>
                <a:defRPr/>
              </a:pPr>
              <a:t>‹#›</a:t>
            </a:fld>
            <a:endParaRPr lang="en-US" altLang="en-US"/>
          </a:p>
        </p:txBody>
      </p:sp>
      <p:sp>
        <p:nvSpPr>
          <p:cNvPr id="7" name="Date Placeholder 1"/>
          <p:cNvSpPr>
            <a:spLocks noGrp="1"/>
          </p:cNvSpPr>
          <p:nvPr>
            <p:ph type="dt" sz="half" idx="12"/>
          </p:nvPr>
        </p:nvSpPr>
        <p:spPr/>
        <p:txBody>
          <a:bodyPr/>
          <a:lstStyle>
            <a:lvl1pPr>
              <a:defRPr/>
            </a:lvl1pPr>
          </a:lstStyle>
          <a:p>
            <a:pPr>
              <a:defRPr/>
            </a:pPr>
            <a:fld id="{9CCF9245-3741-4EF3-87B9-A1D990846AFF}" type="datetime3">
              <a:rPr lang="en-US" smtClean="0"/>
              <a:t>22 September 2017</a:t>
            </a:fld>
            <a:endParaRPr lang="en-US"/>
          </a:p>
        </p:txBody>
      </p:sp>
    </p:spTree>
    <p:extLst>
      <p:ext uri="{BB962C8B-B14F-4D97-AF65-F5344CB8AC3E}">
        <p14:creationId xmlns:p14="http://schemas.microsoft.com/office/powerpoint/2010/main" val="398162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0BB356D3-D579-4502-AC3C-45FF4F007F9C}" type="slidenum">
              <a:rPr lang="en-US" altLang="en-US"/>
              <a:pPr>
                <a:defRPr/>
              </a:pPr>
              <a:t>‹#›</a:t>
            </a:fld>
            <a:endParaRPr lang="en-US" altLang="en-US"/>
          </a:p>
        </p:txBody>
      </p:sp>
      <p:sp>
        <p:nvSpPr>
          <p:cNvPr id="5" name="Date Placeholder 1"/>
          <p:cNvSpPr>
            <a:spLocks noGrp="1"/>
          </p:cNvSpPr>
          <p:nvPr>
            <p:ph type="dt" sz="half" idx="12"/>
          </p:nvPr>
        </p:nvSpPr>
        <p:spPr/>
        <p:txBody>
          <a:bodyPr/>
          <a:lstStyle>
            <a:lvl1pPr>
              <a:defRPr/>
            </a:lvl1pPr>
          </a:lstStyle>
          <a:p>
            <a:pPr>
              <a:defRPr/>
            </a:pPr>
            <a:fld id="{42576642-0E57-418C-8529-0CE42971E204}" type="datetime3">
              <a:rPr lang="en-US" smtClean="0"/>
              <a:t>22 September 2017</a:t>
            </a:fld>
            <a:endParaRPr lang="en-US"/>
          </a:p>
        </p:txBody>
      </p:sp>
    </p:spTree>
    <p:extLst>
      <p:ext uri="{BB962C8B-B14F-4D97-AF65-F5344CB8AC3E}">
        <p14:creationId xmlns:p14="http://schemas.microsoft.com/office/powerpoint/2010/main" val="2405179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Slide Number Placeholder 3"/>
          <p:cNvSpPr>
            <a:spLocks noGrp="1"/>
          </p:cNvSpPr>
          <p:nvPr>
            <p:ph type="sldNum" sz="quarter" idx="11"/>
          </p:nvPr>
        </p:nvSpPr>
        <p:spPr/>
        <p:txBody>
          <a:bodyPr/>
          <a:lstStyle>
            <a:lvl1pPr>
              <a:defRPr/>
            </a:lvl1pPr>
          </a:lstStyle>
          <a:p>
            <a:pPr>
              <a:defRPr/>
            </a:pPr>
            <a:fld id="{A4B51CDD-7AE4-4CAE-9791-3EA08D69DCF8}" type="slidenum">
              <a:rPr lang="en-US" altLang="en-US"/>
              <a:pPr>
                <a:defRPr/>
              </a:pPr>
              <a:t>‹#›</a:t>
            </a:fld>
            <a:endParaRPr lang="en-US" altLang="en-US"/>
          </a:p>
        </p:txBody>
      </p:sp>
      <p:sp>
        <p:nvSpPr>
          <p:cNvPr id="4" name="Date Placeholder 1"/>
          <p:cNvSpPr>
            <a:spLocks noGrp="1"/>
          </p:cNvSpPr>
          <p:nvPr>
            <p:ph type="dt" sz="half" idx="12"/>
          </p:nvPr>
        </p:nvSpPr>
        <p:spPr/>
        <p:txBody>
          <a:bodyPr/>
          <a:lstStyle>
            <a:lvl1pPr>
              <a:defRPr/>
            </a:lvl1pPr>
          </a:lstStyle>
          <a:p>
            <a:pPr>
              <a:defRPr/>
            </a:pPr>
            <a:fld id="{7922D7BA-62CF-471E-8395-C88F5A4155B9}" type="datetime3">
              <a:rPr lang="en-US" smtClean="0"/>
              <a:t>22 September 2017</a:t>
            </a:fld>
            <a:endParaRPr lang="en-US"/>
          </a:p>
        </p:txBody>
      </p:sp>
    </p:spTree>
    <p:extLst>
      <p:ext uri="{BB962C8B-B14F-4D97-AF65-F5344CB8AC3E}">
        <p14:creationId xmlns:p14="http://schemas.microsoft.com/office/powerpoint/2010/main" val="362954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ate Placeholder 1"/>
          <p:cNvSpPr txBox="1">
            <a:spLocks/>
          </p:cNvSpPr>
          <p:nvPr userDrawn="1"/>
        </p:nvSpPr>
        <p:spPr>
          <a:xfrm>
            <a:off x="7618413" y="6477000"/>
            <a:ext cx="763587" cy="306388"/>
          </a:xfrm>
          <a:prstGeom prst="rect">
            <a:avLst/>
          </a:prstGeom>
        </p:spPr>
        <p:txBody>
          <a:bodyPr lIns="0" tIns="0" rIns="0" bIns="0"/>
          <a:lstStyle>
            <a:defPPr>
              <a:defRPr lang="da-DK"/>
            </a:defPPr>
            <a:lvl1pPr algn="r" rtl="0" fontAlgn="base">
              <a:spcBef>
                <a:spcPct val="50000"/>
              </a:spcBef>
              <a:spcAft>
                <a:spcPct val="0"/>
              </a:spcAft>
              <a:defRPr sz="900" kern="1200">
                <a:solidFill>
                  <a:schemeClr val="tx1"/>
                </a:solidFill>
                <a:latin typeface="Verdana" pitchFamily="34" charset="0"/>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a:lstStyle>
          <a:p>
            <a:pPr eaLnBrk="1" hangingPunct="1">
              <a:defRPr/>
            </a:pPr>
            <a:fld id="{2AF09DA4-B740-4DBC-9D5D-281A304EB322}" type="datetimeFigureOut">
              <a:rPr lang="en-US" smtClean="0">
                <a:solidFill>
                  <a:schemeClr val="bg1"/>
                </a:solidFill>
              </a:rPr>
              <a:pPr eaLnBrk="1" hangingPunct="1">
                <a:defRPr/>
              </a:pPr>
              <a:t>9/22/2017</a:t>
            </a:fld>
            <a:endParaRPr lang="en-US">
              <a:solidFill>
                <a:schemeClr val="bg1"/>
              </a:solidFill>
            </a:endParaRPr>
          </a:p>
        </p:txBody>
      </p:sp>
      <p:sp>
        <p:nvSpPr>
          <p:cNvPr id="5" name="Rectangle 1"/>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defRPr sz="16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16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16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16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defRPr/>
            </a:pPr>
            <a:endParaRPr lang="en-US" altLang="en-US" smtClean="0"/>
          </a:p>
        </p:txBody>
      </p:sp>
      <p:pic>
        <p:nvPicPr>
          <p:cNvPr id="6" name="Picture 2"/>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2588" y="2997200"/>
            <a:ext cx="2411412"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DTU frise 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300" y="3124200"/>
            <a:ext cx="47117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86763" y="279400"/>
            <a:ext cx="3651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0" name="Rectangle 2"/>
          <p:cNvSpPr>
            <a:spLocks noGrp="1" noChangeArrowheads="1"/>
          </p:cNvSpPr>
          <p:nvPr>
            <p:ph type="ctrTitle"/>
          </p:nvPr>
        </p:nvSpPr>
        <p:spPr>
          <a:xfrm>
            <a:off x="609600" y="1295400"/>
            <a:ext cx="6402388" cy="838200"/>
          </a:xfrm>
        </p:spPr>
        <p:txBody>
          <a:bodyPr/>
          <a:lstStyle>
            <a:lvl1pPr>
              <a:defRPr/>
            </a:lvl1pPr>
          </a:lstStyle>
          <a:p>
            <a:pPr lvl="0"/>
            <a:r>
              <a:rPr lang="en-US" noProof="0" smtClean="0"/>
              <a:t>Click to edit Master title style</a:t>
            </a:r>
          </a:p>
        </p:txBody>
      </p:sp>
      <p:sp>
        <p:nvSpPr>
          <p:cNvPr id="114691" name="Rectangle 3"/>
          <p:cNvSpPr>
            <a:spLocks noGrp="1" noChangeArrowheads="1"/>
          </p:cNvSpPr>
          <p:nvPr>
            <p:ph type="subTitle" idx="1"/>
          </p:nvPr>
        </p:nvSpPr>
        <p:spPr>
          <a:xfrm>
            <a:off x="609600" y="2286000"/>
            <a:ext cx="6400800" cy="1752600"/>
          </a:xfrm>
        </p:spPr>
        <p:txBody>
          <a:bodyPr/>
          <a:lstStyle>
            <a:lvl1pPr marL="0" indent="0">
              <a:buFontTx/>
              <a:buNone/>
              <a:defRPr/>
            </a:lvl1pPr>
          </a:lstStyle>
          <a:p>
            <a:pPr lvl="0"/>
            <a:r>
              <a:rPr lang="en-US" noProof="0" smtClean="0"/>
              <a:t>Click to edit Master subtitle style</a:t>
            </a:r>
          </a:p>
        </p:txBody>
      </p:sp>
      <p:sp>
        <p:nvSpPr>
          <p:cNvPr id="9" name="Date Placeholder 1"/>
          <p:cNvSpPr>
            <a:spLocks noGrp="1"/>
          </p:cNvSpPr>
          <p:nvPr>
            <p:ph type="dt" sz="half" idx="10"/>
          </p:nvPr>
        </p:nvSpPr>
        <p:spPr/>
        <p:txBody>
          <a:bodyPr/>
          <a:lstStyle>
            <a:lvl1pPr algn="r">
              <a:defRPr sz="900">
                <a:solidFill>
                  <a:schemeClr val="bg1"/>
                </a:solidFill>
              </a:defRPr>
            </a:lvl1pPr>
          </a:lstStyle>
          <a:p>
            <a:pPr>
              <a:defRPr/>
            </a:pPr>
            <a:fld id="{444D3F5D-5FFF-431B-95B0-52665E2D90C3}" type="datetime3">
              <a:rPr lang="en-US" smtClean="0"/>
              <a:t>22 September 2017</a:t>
            </a:fld>
            <a:endParaRPr lang="en-US"/>
          </a:p>
        </p:txBody>
      </p:sp>
      <p:sp>
        <p:nvSpPr>
          <p:cNvPr id="10" name="Footer Placeholder 2"/>
          <p:cNvSpPr>
            <a:spLocks noGrp="1"/>
          </p:cNvSpPr>
          <p:nvPr>
            <p:ph type="ftr" sz="quarter" idx="11"/>
          </p:nvPr>
        </p:nvSpPr>
        <p:spPr>
          <a:xfrm>
            <a:off x="4572000" y="6477000"/>
            <a:ext cx="2970213" cy="306388"/>
          </a:xfrm>
        </p:spPr>
        <p:txBody>
          <a:bodyPr/>
          <a:lstStyle>
            <a:lvl1pPr algn="r">
              <a:defRPr sz="900">
                <a:solidFill>
                  <a:schemeClr val="tx1"/>
                </a:solidFill>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5A0C00A1-3786-4BF1-B952-464B1EDB4906}" type="slidenum">
              <a:rPr lang="en-US" altLang="en-US"/>
              <a:pPr>
                <a:defRPr/>
              </a:pPr>
              <a:t>‹#›</a:t>
            </a:fld>
            <a:endParaRPr lang="en-US" altLang="en-US"/>
          </a:p>
        </p:txBody>
      </p:sp>
    </p:spTree>
    <p:extLst>
      <p:ext uri="{BB962C8B-B14F-4D97-AF65-F5344CB8AC3E}">
        <p14:creationId xmlns:p14="http://schemas.microsoft.com/office/powerpoint/2010/main" val="48857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9A1B6DC4-C7A9-477D-B94D-7D57626A649E}" type="slidenum">
              <a:rPr lang="en-US" altLang="en-US"/>
              <a:pPr>
                <a:defRPr/>
              </a:pPr>
              <a:t>‹#›</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Date Placeholder 1"/>
          <p:cNvSpPr>
            <a:spLocks noGrp="1"/>
          </p:cNvSpPr>
          <p:nvPr>
            <p:ph type="dt" sz="half" idx="12"/>
          </p:nvPr>
        </p:nvSpPr>
        <p:spPr/>
        <p:txBody>
          <a:bodyPr/>
          <a:lstStyle>
            <a:lvl1pPr>
              <a:defRPr/>
            </a:lvl1pPr>
          </a:lstStyle>
          <a:p>
            <a:pPr>
              <a:defRPr/>
            </a:pPr>
            <a:fld id="{0FF36ACC-7A33-41D8-819A-E822ACEE404F}" type="datetime3">
              <a:rPr lang="en-US" smtClean="0"/>
              <a:t>22 September 2017</a:t>
            </a:fld>
            <a:endParaRPr lang="en-US"/>
          </a:p>
        </p:txBody>
      </p:sp>
    </p:spTree>
    <p:extLst>
      <p:ext uri="{BB962C8B-B14F-4D97-AF65-F5344CB8AC3E}">
        <p14:creationId xmlns:p14="http://schemas.microsoft.com/office/powerpoint/2010/main" val="316962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10000" cy="456565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00200"/>
            <a:ext cx="3810000" cy="456565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a:lvl1pPr>
          </a:lstStyle>
          <a:p>
            <a:pPr>
              <a:defRPr/>
            </a:pPr>
            <a:fld id="{01ECB847-82F4-43C0-A117-401C96DADE96}" type="slidenum">
              <a:rPr lang="en-US" altLang="en-US"/>
              <a:pPr>
                <a:defRPr/>
              </a:pPr>
              <a:t>‹#›</a:t>
            </a:fld>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Date Placeholder 1"/>
          <p:cNvSpPr>
            <a:spLocks noGrp="1"/>
          </p:cNvSpPr>
          <p:nvPr>
            <p:ph type="dt" sz="half" idx="12"/>
          </p:nvPr>
        </p:nvSpPr>
        <p:spPr/>
        <p:txBody>
          <a:bodyPr/>
          <a:lstStyle>
            <a:lvl1pPr>
              <a:defRPr/>
            </a:lvl1pPr>
          </a:lstStyle>
          <a:p>
            <a:pPr>
              <a:defRPr/>
            </a:pPr>
            <a:fld id="{99249835-E629-46E2-A3C1-4620953E5955}" type="datetime3">
              <a:rPr lang="en-US" smtClean="0"/>
              <a:t>22 September 2017</a:t>
            </a:fld>
            <a:endParaRPr lang="en-US"/>
          </a:p>
        </p:txBody>
      </p:sp>
    </p:spTree>
    <p:extLst>
      <p:ext uri="{BB962C8B-B14F-4D97-AF65-F5344CB8AC3E}">
        <p14:creationId xmlns:p14="http://schemas.microsoft.com/office/powerpoint/2010/main" val="96649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
          <p:cNvSpPr>
            <a:spLocks noGrp="1"/>
          </p:cNvSpPr>
          <p:nvPr>
            <p:ph type="sldNum" sz="quarter" idx="10"/>
          </p:nvPr>
        </p:nvSpPr>
        <p:spPr/>
        <p:txBody>
          <a:bodyPr/>
          <a:lstStyle>
            <a:lvl1pPr>
              <a:defRPr/>
            </a:lvl1pPr>
          </a:lstStyle>
          <a:p>
            <a:pPr>
              <a:defRPr/>
            </a:pPr>
            <a:fld id="{10094520-B119-4FFB-9592-1454DF577940}" type="slidenum">
              <a:rPr lang="en-US" altLang="en-US"/>
              <a:pPr>
                <a:defRPr/>
              </a:pPr>
              <a:t>‹#›</a:t>
            </a:fld>
            <a:endParaRPr lang="en-US" alt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Date Placeholder 1"/>
          <p:cNvSpPr>
            <a:spLocks noGrp="1"/>
          </p:cNvSpPr>
          <p:nvPr>
            <p:ph type="dt" sz="half" idx="12"/>
          </p:nvPr>
        </p:nvSpPr>
        <p:spPr/>
        <p:txBody>
          <a:bodyPr/>
          <a:lstStyle>
            <a:lvl1pPr>
              <a:defRPr/>
            </a:lvl1pPr>
          </a:lstStyle>
          <a:p>
            <a:pPr>
              <a:defRPr/>
            </a:pPr>
            <a:fld id="{6F47097E-642B-4581-9E73-0C488CF09605}" type="datetime3">
              <a:rPr lang="en-US" smtClean="0"/>
              <a:t>22 September 2017</a:t>
            </a:fld>
            <a:endParaRPr lang="en-US"/>
          </a:p>
        </p:txBody>
      </p:sp>
    </p:spTree>
    <p:extLst>
      <p:ext uri="{BB962C8B-B14F-4D97-AF65-F5344CB8AC3E}">
        <p14:creationId xmlns:p14="http://schemas.microsoft.com/office/powerpoint/2010/main" val="897210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5435600" y="6477000"/>
            <a:ext cx="2106613" cy="306388"/>
          </a:xfrm>
          <a:prstGeom prst="rect">
            <a:avLst/>
          </a:prstGeom>
        </p:spPr>
        <p:txBody>
          <a:bodyPr vert="horz" lIns="0" tIns="0" rIns="0" bIns="0" rtlCol="0" anchor="t" anchorCtr="0"/>
          <a:lstStyle>
            <a:lvl1pPr algn="r" eaLnBrk="1" hangingPunct="1">
              <a:spcBef>
                <a:spcPct val="50000"/>
              </a:spcBef>
              <a:defRPr sz="900">
                <a:solidFill>
                  <a:schemeClr val="tx1"/>
                </a:solidFill>
                <a:ea typeface="ＭＳ Ｐゴシック" pitchFamily="-80" charset="-128"/>
              </a:defRPr>
            </a:lvl1pPr>
          </a:lstStyle>
          <a:p>
            <a:pPr>
              <a:defRPr/>
            </a:pPr>
            <a:endParaRPr lang="en-US"/>
          </a:p>
        </p:txBody>
      </p:sp>
      <p:sp>
        <p:nvSpPr>
          <p:cNvPr id="4" name="Slide Number Placeholder 3"/>
          <p:cNvSpPr>
            <a:spLocks noGrp="1"/>
          </p:cNvSpPr>
          <p:nvPr>
            <p:ph type="sldNum" sz="quarter" idx="4"/>
          </p:nvPr>
        </p:nvSpPr>
        <p:spPr>
          <a:xfrm>
            <a:off x="609600" y="6477000"/>
            <a:ext cx="306388" cy="306388"/>
          </a:xfrm>
          <a:prstGeom prst="rect">
            <a:avLst/>
          </a:prstGeom>
        </p:spPr>
        <p:txBody>
          <a:bodyPr vert="horz" wrap="square" lIns="0" tIns="0" rIns="0" bIns="0" numCol="1" anchor="t" anchorCtr="0" compatLnSpc="1">
            <a:prstTxWarp prst="textNoShape">
              <a:avLst/>
            </a:prstTxWarp>
          </a:bodyPr>
          <a:lstStyle>
            <a:lvl1pPr eaLnBrk="1" hangingPunct="1">
              <a:spcBef>
                <a:spcPct val="50000"/>
              </a:spcBef>
              <a:defRPr sz="900"/>
            </a:lvl1pPr>
          </a:lstStyle>
          <a:p>
            <a:pPr>
              <a:defRPr/>
            </a:pPr>
            <a:fld id="{1CC0210F-D575-4E48-8593-97F9AC9ED5C4}" type="slidenum">
              <a:rPr lang="en-US" altLang="en-US"/>
              <a:pPr>
                <a:defRPr/>
              </a:pPr>
              <a:t>‹#›</a:t>
            </a:fld>
            <a:endParaRPr lang="en-US" altLang="en-US"/>
          </a:p>
        </p:txBody>
      </p:sp>
      <p:sp>
        <p:nvSpPr>
          <p:cNvPr id="1028" name="Rectangle 2"/>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609600" y="1600200"/>
            <a:ext cx="7772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bmkOffWorkareaText"/>
          <p:cNvSpPr>
            <a:spLocks noChangeArrowheads="1"/>
          </p:cNvSpPr>
          <p:nvPr/>
        </p:nvSpPr>
        <p:spPr bwMode="auto">
          <a:xfrm>
            <a:off x="989013" y="6477000"/>
            <a:ext cx="423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16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16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16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a:defRPr/>
            </a:pPr>
            <a:r>
              <a:rPr lang="en-US" altLang="en-US" sz="900" b="1" smtClean="0"/>
              <a:t>DTU Management Engineering, Technical University of Denmark</a:t>
            </a:r>
          </a:p>
        </p:txBody>
      </p:sp>
      <p:pic>
        <p:nvPicPr>
          <p:cNvPr id="1031"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386763" y="279400"/>
            <a:ext cx="3651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7618413" y="6477000"/>
            <a:ext cx="763587" cy="306388"/>
          </a:xfrm>
          <a:prstGeom prst="rect">
            <a:avLst/>
          </a:prstGeom>
        </p:spPr>
        <p:txBody>
          <a:bodyPr vert="horz" lIns="0" tIns="0" rIns="0" bIns="0" rtlCol="0" anchor="t" anchorCtr="0"/>
          <a:lstStyle>
            <a:lvl1pPr algn="r" eaLnBrk="1" hangingPunct="1">
              <a:spcBef>
                <a:spcPct val="50000"/>
              </a:spcBef>
              <a:defRPr sz="900">
                <a:solidFill>
                  <a:schemeClr val="tx1"/>
                </a:solidFill>
                <a:ea typeface="ＭＳ Ｐゴシック" pitchFamily="-80" charset="-128"/>
              </a:defRPr>
            </a:lvl1pPr>
          </a:lstStyle>
          <a:p>
            <a:pPr>
              <a:defRPr/>
            </a:pPr>
            <a:fld id="{FA49D2DC-CE5C-4E1A-B679-81A9CFC77640}" type="datetime3">
              <a:rPr lang="en-US" smtClean="0"/>
              <a:t>22 September 2017</a:t>
            </a:fld>
            <a:endParaRPr lang="en-US"/>
          </a:p>
        </p:txBody>
      </p:sp>
      <p:sp>
        <p:nvSpPr>
          <p:cNvPr id="1033" name="TextBox 12"/>
          <p:cNvSpPr txBox="1">
            <a:spLocks noChangeArrowheads="1"/>
          </p:cNvSpPr>
          <p:nvPr userDrawn="1"/>
        </p:nvSpPr>
        <p:spPr bwMode="auto">
          <a:xfrm>
            <a:off x="9320213" y="6245225"/>
            <a:ext cx="17319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16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16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16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eaLnBrk="1" hangingPunct="1">
              <a:defRPr/>
            </a:pPr>
            <a:r>
              <a:rPr lang="en-US" altLang="en-US" sz="1100" smtClean="0">
                <a:solidFill>
                  <a:schemeClr val="bg1"/>
                </a:solidFill>
              </a:rPr>
              <a:t>Add Presentation Title in Footer via ”Insert”; ”Header &amp; Footer”</a:t>
            </a:r>
          </a:p>
        </p:txBody>
      </p:sp>
      <p:cxnSp>
        <p:nvCxnSpPr>
          <p:cNvPr id="1034" name="Straight Connector 13"/>
          <p:cNvCxnSpPr>
            <a:cxnSpLocks noChangeShapeType="1"/>
          </p:cNvCxnSpPr>
          <p:nvPr userDrawn="1"/>
        </p:nvCxnSpPr>
        <p:spPr bwMode="auto">
          <a:xfrm>
            <a:off x="9188450" y="6548438"/>
            <a:ext cx="144463" cy="0"/>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738" r:id="rId1"/>
    <p:sldLayoutId id="2147483730" r:id="rId2"/>
    <p:sldLayoutId id="2147483731" r:id="rId3"/>
    <p:sldLayoutId id="2147483732" r:id="rId4"/>
    <p:sldLayoutId id="2147483733"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Verdana" pitchFamily="34" charset="0"/>
          <a:ea typeface="ＭＳ Ｐゴシック" pitchFamily="-80" charset="-128"/>
        </a:defRPr>
      </a:lvl2pPr>
      <a:lvl3pPr algn="l" rtl="0" eaLnBrk="0" fontAlgn="base" hangingPunct="0">
        <a:spcBef>
          <a:spcPct val="0"/>
        </a:spcBef>
        <a:spcAft>
          <a:spcPct val="0"/>
        </a:spcAft>
        <a:defRPr sz="2400" b="1">
          <a:solidFill>
            <a:schemeClr val="tx1"/>
          </a:solidFill>
          <a:latin typeface="Verdana" pitchFamily="34" charset="0"/>
          <a:ea typeface="ＭＳ Ｐゴシック" pitchFamily="-80" charset="-128"/>
        </a:defRPr>
      </a:lvl3pPr>
      <a:lvl4pPr algn="l" rtl="0" eaLnBrk="0" fontAlgn="base" hangingPunct="0">
        <a:spcBef>
          <a:spcPct val="0"/>
        </a:spcBef>
        <a:spcAft>
          <a:spcPct val="0"/>
        </a:spcAft>
        <a:defRPr sz="2400" b="1">
          <a:solidFill>
            <a:schemeClr val="tx1"/>
          </a:solidFill>
          <a:latin typeface="Verdana" pitchFamily="34" charset="0"/>
          <a:ea typeface="ＭＳ Ｐゴシック" pitchFamily="-80" charset="-128"/>
        </a:defRPr>
      </a:lvl4pPr>
      <a:lvl5pPr algn="l" rtl="0" eaLnBrk="0" fontAlgn="base" hangingPunct="0">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88913" indent="-188913" algn="l" rtl="0" eaLnBrk="0" fontAlgn="base" hangingPunct="0">
        <a:spcBef>
          <a:spcPct val="20000"/>
        </a:spcBef>
        <a:spcAft>
          <a:spcPct val="0"/>
        </a:spcAft>
        <a:buChar char="•"/>
        <a:defRPr sz="1600">
          <a:solidFill>
            <a:schemeClr val="tx1"/>
          </a:solidFill>
          <a:latin typeface="+mn-lt"/>
          <a:ea typeface="+mn-ea"/>
          <a:cs typeface="+mn-cs"/>
        </a:defRPr>
      </a:lvl1pPr>
      <a:lvl2pPr marL="574675" indent="-195263" algn="l" rtl="0" eaLnBrk="0" fontAlgn="base" hangingPunct="0">
        <a:spcBef>
          <a:spcPct val="20000"/>
        </a:spcBef>
        <a:spcAft>
          <a:spcPct val="0"/>
        </a:spcAft>
        <a:buChar char="–"/>
        <a:defRPr sz="1600">
          <a:solidFill>
            <a:schemeClr val="tx1"/>
          </a:solidFill>
          <a:latin typeface="+mn-lt"/>
          <a:ea typeface="+mn-ea"/>
        </a:defRPr>
      </a:lvl2pPr>
      <a:lvl3pPr marL="1279525" indent="-228600" algn="l" rtl="0" eaLnBrk="0" fontAlgn="base" hangingPunct="0">
        <a:spcBef>
          <a:spcPct val="20000"/>
        </a:spcBef>
        <a:spcAft>
          <a:spcPct val="0"/>
        </a:spcAft>
        <a:buChar char="•"/>
        <a:defRPr sz="1600">
          <a:solidFill>
            <a:schemeClr val="tx1"/>
          </a:solidFill>
          <a:latin typeface="+mn-lt"/>
          <a:ea typeface="+mn-ea"/>
        </a:defRPr>
      </a:lvl3pPr>
      <a:lvl4pPr marL="1698625" indent="-228600" algn="l" rtl="0" eaLnBrk="0" fontAlgn="base" hangingPunct="0">
        <a:spcBef>
          <a:spcPct val="20000"/>
        </a:spcBef>
        <a:spcAft>
          <a:spcPct val="0"/>
        </a:spcAft>
        <a:buChar char="–"/>
        <a:defRPr sz="1600">
          <a:solidFill>
            <a:schemeClr val="tx1"/>
          </a:solidFill>
          <a:latin typeface="+mn-lt"/>
          <a:ea typeface="+mn-ea"/>
        </a:defRPr>
      </a:lvl4pPr>
      <a:lvl5pPr marL="2117725" indent="-228600" algn="l" rtl="0" eaLnBrk="0" fontAlgn="base" hangingPunct="0">
        <a:spcBef>
          <a:spcPct val="20000"/>
        </a:spcBef>
        <a:spcAft>
          <a:spcPct val="0"/>
        </a:spcAft>
        <a:buChar char="»"/>
        <a:defRPr sz="1600">
          <a:solidFill>
            <a:schemeClr val="tx1"/>
          </a:solidFill>
          <a:latin typeface="+mn-lt"/>
          <a:ea typeface="+mn-ea"/>
        </a:defRPr>
      </a:lvl5pPr>
      <a:lvl6pPr marL="2574925" indent="-228600" algn="l" rtl="0" eaLnBrk="1" fontAlgn="base" hangingPunct="1">
        <a:spcBef>
          <a:spcPct val="20000"/>
        </a:spcBef>
        <a:spcAft>
          <a:spcPct val="0"/>
        </a:spcAft>
        <a:buChar char="»"/>
        <a:defRPr sz="1600">
          <a:solidFill>
            <a:schemeClr val="tx1"/>
          </a:solidFill>
          <a:latin typeface="+mn-lt"/>
          <a:ea typeface="+mn-ea"/>
        </a:defRPr>
      </a:lvl6pPr>
      <a:lvl7pPr marL="3032125" indent="-228600" algn="l" rtl="0" eaLnBrk="1" fontAlgn="base" hangingPunct="1">
        <a:spcBef>
          <a:spcPct val="20000"/>
        </a:spcBef>
        <a:spcAft>
          <a:spcPct val="0"/>
        </a:spcAft>
        <a:buChar char="»"/>
        <a:defRPr sz="1600">
          <a:solidFill>
            <a:schemeClr val="tx1"/>
          </a:solidFill>
          <a:latin typeface="+mn-lt"/>
          <a:ea typeface="+mn-ea"/>
        </a:defRPr>
      </a:lvl7pPr>
      <a:lvl8pPr marL="3489325" indent="-228600" algn="l" rtl="0" eaLnBrk="1" fontAlgn="base" hangingPunct="1">
        <a:spcBef>
          <a:spcPct val="20000"/>
        </a:spcBef>
        <a:spcAft>
          <a:spcPct val="0"/>
        </a:spcAft>
        <a:buChar char="»"/>
        <a:defRPr sz="1600">
          <a:solidFill>
            <a:schemeClr val="tx1"/>
          </a:solidFill>
          <a:latin typeface="+mn-lt"/>
          <a:ea typeface="+mn-ea"/>
        </a:defRPr>
      </a:lvl8pPr>
      <a:lvl9pPr marL="3946525"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09600" y="6477000"/>
            <a:ext cx="306388" cy="306388"/>
          </a:xfrm>
          <a:prstGeom prst="rect">
            <a:avLst/>
          </a:prstGeom>
        </p:spPr>
        <p:txBody>
          <a:bodyPr vert="horz" wrap="square" lIns="0" tIns="0" rIns="0" bIns="0" numCol="1" anchor="t" anchorCtr="0" compatLnSpc="1">
            <a:prstTxWarp prst="textNoShape">
              <a:avLst/>
            </a:prstTxWarp>
          </a:bodyPr>
          <a:lstStyle>
            <a:lvl1pPr eaLnBrk="1" hangingPunct="1">
              <a:spcBef>
                <a:spcPct val="50000"/>
              </a:spcBef>
              <a:defRPr sz="900"/>
            </a:lvl1pPr>
          </a:lstStyle>
          <a:p>
            <a:pPr>
              <a:defRPr/>
            </a:pPr>
            <a:fld id="{CC7F295D-8E3A-4876-A2DC-662AA5E83788}" type="slidenum">
              <a:rPr lang="en-US" altLang="en-US"/>
              <a:pPr>
                <a:defRPr/>
              </a:pPr>
              <a:t>‹#›</a:t>
            </a:fld>
            <a:endParaRPr lang="en-US" altLang="en-US"/>
          </a:p>
        </p:txBody>
      </p:sp>
      <p:sp>
        <p:nvSpPr>
          <p:cNvPr id="2051" name="Rectangle 2"/>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609600" y="1600200"/>
            <a:ext cx="7772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bmkOffWorkareaText02"/>
          <p:cNvSpPr>
            <a:spLocks noChangeArrowheads="1"/>
          </p:cNvSpPr>
          <p:nvPr/>
        </p:nvSpPr>
        <p:spPr bwMode="auto">
          <a:xfrm>
            <a:off x="989013" y="6477000"/>
            <a:ext cx="423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16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16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16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a:defRPr/>
            </a:pPr>
            <a:r>
              <a:rPr lang="en-US" altLang="en-US" sz="900" b="1" smtClean="0"/>
              <a:t>DTU Danchip, Technical University of Denmark</a:t>
            </a:r>
          </a:p>
        </p:txBody>
      </p:sp>
      <p:sp>
        <p:nvSpPr>
          <p:cNvPr id="10" name="Footer Placeholder 2"/>
          <p:cNvSpPr>
            <a:spLocks noGrp="1"/>
          </p:cNvSpPr>
          <p:nvPr>
            <p:ph type="ftr" sz="quarter" idx="3"/>
          </p:nvPr>
        </p:nvSpPr>
        <p:spPr>
          <a:xfrm>
            <a:off x="5435600" y="6477000"/>
            <a:ext cx="2106613" cy="306388"/>
          </a:xfrm>
          <a:prstGeom prst="rect">
            <a:avLst/>
          </a:prstGeom>
        </p:spPr>
        <p:txBody>
          <a:bodyPr vert="horz" lIns="0" tIns="0" rIns="0" bIns="0" rtlCol="0" anchor="t" anchorCtr="0"/>
          <a:lstStyle>
            <a:lvl1pPr algn="r" eaLnBrk="1" hangingPunct="1">
              <a:spcBef>
                <a:spcPct val="50000"/>
              </a:spcBef>
              <a:defRPr sz="900">
                <a:solidFill>
                  <a:schemeClr val="tx1"/>
                </a:solidFill>
                <a:ea typeface="ＭＳ Ｐゴシック" pitchFamily="-80" charset="-128"/>
              </a:defRPr>
            </a:lvl1pPr>
          </a:lstStyle>
          <a:p>
            <a:pPr>
              <a:defRPr/>
            </a:pPr>
            <a:endParaRPr lang="en-US"/>
          </a:p>
        </p:txBody>
      </p:sp>
      <p:pic>
        <p:nvPicPr>
          <p:cNvPr id="2055"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386763" y="279400"/>
            <a:ext cx="3651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1"/>
          <p:cNvSpPr>
            <a:spLocks noGrp="1"/>
          </p:cNvSpPr>
          <p:nvPr>
            <p:ph type="dt" sz="half" idx="2"/>
          </p:nvPr>
        </p:nvSpPr>
        <p:spPr>
          <a:xfrm>
            <a:off x="7618413" y="6477000"/>
            <a:ext cx="763587" cy="306388"/>
          </a:xfrm>
          <a:prstGeom prst="rect">
            <a:avLst/>
          </a:prstGeom>
        </p:spPr>
        <p:txBody>
          <a:bodyPr vert="horz" lIns="0" tIns="0" rIns="0" bIns="0" rtlCol="0" anchor="t" anchorCtr="0"/>
          <a:lstStyle>
            <a:lvl1pPr algn="r" eaLnBrk="1" hangingPunct="1">
              <a:spcBef>
                <a:spcPct val="50000"/>
              </a:spcBef>
              <a:defRPr sz="900">
                <a:solidFill>
                  <a:schemeClr val="tx1"/>
                </a:solidFill>
                <a:ea typeface="ＭＳ Ｐゴシック" pitchFamily="-80" charset="-128"/>
              </a:defRPr>
            </a:lvl1pPr>
          </a:lstStyle>
          <a:p>
            <a:pPr>
              <a:defRPr/>
            </a:pPr>
            <a:fld id="{2C984B8D-660C-4469-9753-524628BB35CD}" type="datetime3">
              <a:rPr lang="en-US" smtClean="0"/>
              <a:t>22 September 2017</a:t>
            </a:fld>
            <a:endParaRPr lang="en-US"/>
          </a:p>
        </p:txBody>
      </p:sp>
      <p:sp>
        <p:nvSpPr>
          <p:cNvPr id="2057" name="TextBox 12"/>
          <p:cNvSpPr txBox="1">
            <a:spLocks noChangeArrowheads="1"/>
          </p:cNvSpPr>
          <p:nvPr userDrawn="1"/>
        </p:nvSpPr>
        <p:spPr bwMode="auto">
          <a:xfrm>
            <a:off x="9320213" y="6245225"/>
            <a:ext cx="17319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sz="1600">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sz="1600">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sz="1600">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Verdana" panose="020B0604030504040204" pitchFamily="34" charset="0"/>
                <a:ea typeface="ＭＳ Ｐゴシック" panose="020B0600070205080204" pitchFamily="34" charset="-128"/>
              </a:defRPr>
            </a:lvl9pPr>
          </a:lstStyle>
          <a:p>
            <a:pPr eaLnBrk="1" hangingPunct="1">
              <a:defRPr/>
            </a:pPr>
            <a:r>
              <a:rPr lang="en-US" altLang="en-US" sz="1100" smtClean="0">
                <a:solidFill>
                  <a:schemeClr val="bg1"/>
                </a:solidFill>
              </a:rPr>
              <a:t>Add Presentation Title in Footer via ”Insert”; ”Header &amp; Footer”</a:t>
            </a:r>
          </a:p>
        </p:txBody>
      </p:sp>
      <p:cxnSp>
        <p:nvCxnSpPr>
          <p:cNvPr id="2058" name="Straight Connector 14"/>
          <p:cNvCxnSpPr>
            <a:cxnSpLocks noChangeShapeType="1"/>
          </p:cNvCxnSpPr>
          <p:nvPr userDrawn="1"/>
        </p:nvCxnSpPr>
        <p:spPr bwMode="auto">
          <a:xfrm>
            <a:off x="9188450" y="6548438"/>
            <a:ext cx="144463" cy="0"/>
          </a:xfrm>
          <a:prstGeom prst="line">
            <a:avLst/>
          </a:prstGeom>
          <a:noFill/>
          <a:ln w="19050" algn="ctr">
            <a:solidFill>
              <a:schemeClr val="bg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739" r:id="rId1"/>
    <p:sldLayoutId id="2147483734" r:id="rId2"/>
    <p:sldLayoutId id="2147483735" r:id="rId3"/>
    <p:sldLayoutId id="2147483736" r:id="rId4"/>
    <p:sldLayoutId id="2147483737"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Verdana" pitchFamily="34" charset="0"/>
          <a:ea typeface="ＭＳ Ｐゴシック" pitchFamily="-80" charset="-128"/>
        </a:defRPr>
      </a:lvl2pPr>
      <a:lvl3pPr algn="l" rtl="0" eaLnBrk="0" fontAlgn="base" hangingPunct="0">
        <a:spcBef>
          <a:spcPct val="0"/>
        </a:spcBef>
        <a:spcAft>
          <a:spcPct val="0"/>
        </a:spcAft>
        <a:defRPr sz="2400" b="1">
          <a:solidFill>
            <a:schemeClr val="tx1"/>
          </a:solidFill>
          <a:latin typeface="Verdana" pitchFamily="34" charset="0"/>
          <a:ea typeface="ＭＳ Ｐゴシック" pitchFamily="-80" charset="-128"/>
        </a:defRPr>
      </a:lvl3pPr>
      <a:lvl4pPr algn="l" rtl="0" eaLnBrk="0" fontAlgn="base" hangingPunct="0">
        <a:spcBef>
          <a:spcPct val="0"/>
        </a:spcBef>
        <a:spcAft>
          <a:spcPct val="0"/>
        </a:spcAft>
        <a:defRPr sz="2400" b="1">
          <a:solidFill>
            <a:schemeClr val="tx1"/>
          </a:solidFill>
          <a:latin typeface="Verdana" pitchFamily="34" charset="0"/>
          <a:ea typeface="ＭＳ Ｐゴシック" pitchFamily="-80" charset="-128"/>
        </a:defRPr>
      </a:lvl4pPr>
      <a:lvl5pPr algn="l" rtl="0" eaLnBrk="0" fontAlgn="base" hangingPunct="0">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88913" indent="-188913" algn="l" rtl="0" eaLnBrk="0" fontAlgn="base" hangingPunct="0">
        <a:spcBef>
          <a:spcPct val="20000"/>
        </a:spcBef>
        <a:spcAft>
          <a:spcPct val="0"/>
        </a:spcAft>
        <a:buChar char="•"/>
        <a:defRPr sz="1600">
          <a:solidFill>
            <a:schemeClr val="tx1"/>
          </a:solidFill>
          <a:latin typeface="+mn-lt"/>
          <a:ea typeface="+mn-ea"/>
          <a:cs typeface="+mn-cs"/>
        </a:defRPr>
      </a:lvl1pPr>
      <a:lvl2pPr marL="574675" indent="-195263" algn="l" rtl="0" eaLnBrk="0" fontAlgn="base" hangingPunct="0">
        <a:spcBef>
          <a:spcPct val="20000"/>
        </a:spcBef>
        <a:spcAft>
          <a:spcPct val="0"/>
        </a:spcAft>
        <a:buChar char="–"/>
        <a:defRPr sz="1600">
          <a:solidFill>
            <a:schemeClr val="tx1"/>
          </a:solidFill>
          <a:latin typeface="+mn-lt"/>
          <a:ea typeface="+mn-ea"/>
        </a:defRPr>
      </a:lvl2pPr>
      <a:lvl3pPr marL="1279525" indent="-228600" algn="l" rtl="0" eaLnBrk="0" fontAlgn="base" hangingPunct="0">
        <a:spcBef>
          <a:spcPct val="20000"/>
        </a:spcBef>
        <a:spcAft>
          <a:spcPct val="0"/>
        </a:spcAft>
        <a:buChar char="•"/>
        <a:defRPr sz="1600">
          <a:solidFill>
            <a:schemeClr val="tx1"/>
          </a:solidFill>
          <a:latin typeface="+mn-lt"/>
          <a:ea typeface="+mn-ea"/>
        </a:defRPr>
      </a:lvl3pPr>
      <a:lvl4pPr marL="1698625" indent="-228600" algn="l" rtl="0" eaLnBrk="0" fontAlgn="base" hangingPunct="0">
        <a:spcBef>
          <a:spcPct val="20000"/>
        </a:spcBef>
        <a:spcAft>
          <a:spcPct val="0"/>
        </a:spcAft>
        <a:buChar char="–"/>
        <a:defRPr sz="1600">
          <a:solidFill>
            <a:schemeClr val="tx1"/>
          </a:solidFill>
          <a:latin typeface="+mn-lt"/>
          <a:ea typeface="+mn-ea"/>
        </a:defRPr>
      </a:lvl4pPr>
      <a:lvl5pPr marL="2117725" indent="-228600" algn="l" rtl="0" eaLnBrk="0" fontAlgn="base" hangingPunct="0">
        <a:spcBef>
          <a:spcPct val="20000"/>
        </a:spcBef>
        <a:spcAft>
          <a:spcPct val="0"/>
        </a:spcAft>
        <a:buChar char="»"/>
        <a:defRPr sz="1600">
          <a:solidFill>
            <a:schemeClr val="tx1"/>
          </a:solidFill>
          <a:latin typeface="+mn-lt"/>
          <a:ea typeface="+mn-ea"/>
        </a:defRPr>
      </a:lvl5pPr>
      <a:lvl6pPr marL="2574925" indent="-228600" algn="l" rtl="0" eaLnBrk="1" fontAlgn="base" hangingPunct="1">
        <a:spcBef>
          <a:spcPct val="20000"/>
        </a:spcBef>
        <a:spcAft>
          <a:spcPct val="0"/>
        </a:spcAft>
        <a:buChar char="»"/>
        <a:defRPr sz="1600">
          <a:solidFill>
            <a:schemeClr val="tx1"/>
          </a:solidFill>
          <a:latin typeface="+mn-lt"/>
          <a:ea typeface="+mn-ea"/>
        </a:defRPr>
      </a:lvl6pPr>
      <a:lvl7pPr marL="3032125" indent="-228600" algn="l" rtl="0" eaLnBrk="1" fontAlgn="base" hangingPunct="1">
        <a:spcBef>
          <a:spcPct val="20000"/>
        </a:spcBef>
        <a:spcAft>
          <a:spcPct val="0"/>
        </a:spcAft>
        <a:buChar char="»"/>
        <a:defRPr sz="1600">
          <a:solidFill>
            <a:schemeClr val="tx1"/>
          </a:solidFill>
          <a:latin typeface="+mn-lt"/>
          <a:ea typeface="+mn-ea"/>
        </a:defRPr>
      </a:lvl7pPr>
      <a:lvl8pPr marL="3489325" indent="-228600" algn="l" rtl="0" eaLnBrk="1" fontAlgn="base" hangingPunct="1">
        <a:spcBef>
          <a:spcPct val="20000"/>
        </a:spcBef>
        <a:spcAft>
          <a:spcPct val="0"/>
        </a:spcAft>
        <a:buChar char="»"/>
        <a:defRPr sz="1600">
          <a:solidFill>
            <a:schemeClr val="tx1"/>
          </a:solidFill>
          <a:latin typeface="+mn-lt"/>
          <a:ea typeface="+mn-ea"/>
        </a:defRPr>
      </a:lvl8pPr>
      <a:lvl9pPr marL="3946525"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ah@dtu.dk"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hyperlink" Target="mailto:tanu.PriyaUteng@toi.n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hyperlink" Target="mailto:moah@dtu.dk" TargetMode="External"/><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hyperlink" Target="mailto:tanu.PriyaUteng@toi.no"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em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1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539552" y="1772816"/>
            <a:ext cx="8210872" cy="405408"/>
          </a:xfrm>
        </p:spPr>
        <p:txBody>
          <a:bodyPr/>
          <a:lstStyle/>
          <a:p>
            <a:pPr algn="ctr" eaLnBrk="1" hangingPunct="1"/>
            <a:r>
              <a:rPr lang="en-US" dirty="0"/>
              <a:t>A METHODOLOGY TO SIMULATE TRAVELERS’ BEHAVIOR FOR MODAL CHOICE USING AGENT BASED MODELING</a:t>
            </a:r>
            <a:endParaRPr lang="en-US" altLang="en-US" dirty="0" smtClean="0"/>
          </a:p>
        </p:txBody>
      </p:sp>
      <p:sp>
        <p:nvSpPr>
          <p:cNvPr id="7171" name="Rectangle 3"/>
          <p:cNvSpPr>
            <a:spLocks noGrp="1" noChangeArrowheads="1"/>
          </p:cNvSpPr>
          <p:nvPr>
            <p:ph type="subTitle" idx="1"/>
          </p:nvPr>
        </p:nvSpPr>
        <p:spPr>
          <a:xfrm>
            <a:off x="395288" y="3429000"/>
            <a:ext cx="6400800" cy="2376264"/>
          </a:xfrm>
        </p:spPr>
        <p:txBody>
          <a:bodyPr/>
          <a:lstStyle/>
          <a:p>
            <a:pPr eaLnBrk="1" hangingPunct="1"/>
            <a:r>
              <a:rPr lang="en-US" altLang="en-US" dirty="0" smtClean="0"/>
              <a:t>Mohammad Ahanchian</a:t>
            </a:r>
          </a:p>
          <a:p>
            <a:pPr eaLnBrk="1" hangingPunct="1"/>
            <a:r>
              <a:rPr lang="en-US" altLang="en-US" dirty="0" err="1" smtClean="0"/>
              <a:t>PostDoc</a:t>
            </a:r>
            <a:endParaRPr lang="en-US" altLang="en-US" dirty="0" smtClean="0"/>
          </a:p>
          <a:p>
            <a:pPr eaLnBrk="1" hangingPunct="1"/>
            <a:r>
              <a:rPr lang="en-US" altLang="en-US" dirty="0" smtClean="0"/>
              <a:t>Energy System Analysis</a:t>
            </a:r>
          </a:p>
          <a:p>
            <a:pPr eaLnBrk="1" hangingPunct="1"/>
            <a:r>
              <a:rPr lang="en-US" altLang="en-US" dirty="0" smtClean="0">
                <a:hlinkClick r:id="rId3"/>
              </a:rPr>
              <a:t>moah@dtu.dk</a:t>
            </a:r>
            <a:endParaRPr lang="en-US" altLang="en-US" dirty="0" smtClean="0"/>
          </a:p>
          <a:p>
            <a:pPr eaLnBrk="1" hangingPunct="1"/>
            <a:endParaRPr lang="en-US" altLang="en-US" dirty="0" smtClean="0"/>
          </a:p>
          <a:p>
            <a:pPr eaLnBrk="1" hangingPunct="1"/>
            <a:r>
              <a:rPr lang="en-US" dirty="0"/>
              <a:t>Tanu Priya </a:t>
            </a:r>
            <a:r>
              <a:rPr lang="en-US" dirty="0" smtClean="0"/>
              <a:t>Uteng</a:t>
            </a:r>
          </a:p>
          <a:p>
            <a:pPr eaLnBrk="1" hangingPunct="1"/>
            <a:r>
              <a:rPr lang="en-US" dirty="0"/>
              <a:t>Institute of Transport Economics (TØI</a:t>
            </a:r>
            <a:r>
              <a:rPr lang="en-US" dirty="0" smtClean="0"/>
              <a:t>)</a:t>
            </a:r>
          </a:p>
          <a:p>
            <a:pPr eaLnBrk="1" hangingPunct="1"/>
            <a:r>
              <a:rPr lang="en-US" altLang="en-US" dirty="0" smtClean="0">
                <a:hlinkClick r:id="rId4"/>
              </a:rPr>
              <a:t>tanu.PriyaUteng@toi.no</a:t>
            </a:r>
            <a:r>
              <a:rPr lang="en-US" altLang="en-US" dirty="0" smtClean="0"/>
              <a:t> </a:t>
            </a:r>
            <a:endParaRPr lang="en-US" altLang="en-US" dirty="0" smtClean="0"/>
          </a:p>
          <a:p>
            <a:pPr eaLnBrk="1" hangingPunct="1"/>
            <a:endParaRPr lang="en-US" altLang="en-US" dirty="0" smtClean="0"/>
          </a:p>
        </p:txBody>
      </p:sp>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5724128" y="6331847"/>
            <a:ext cx="1441939" cy="481529"/>
          </a:xfrm>
          <a:prstGeom prst="rect">
            <a:avLst/>
          </a:prstGeom>
        </p:spPr>
      </p:pic>
      <p:pic>
        <p:nvPicPr>
          <p:cNvPr id="5" name="Picture 4"/>
          <p:cNvPicPr>
            <a:picLocks noChangeAspect="1"/>
          </p:cNvPicPr>
          <p:nvPr/>
        </p:nvPicPr>
        <p:blipFill>
          <a:blip r:embed="rId7"/>
          <a:stretch>
            <a:fillRect/>
          </a:stretch>
        </p:blipFill>
        <p:spPr>
          <a:xfrm>
            <a:off x="7334173" y="6430809"/>
            <a:ext cx="1800200" cy="3792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0423"/>
            <a:ext cx="7772400" cy="827112"/>
          </a:xfrm>
        </p:spPr>
        <p:txBody>
          <a:bodyPr/>
          <a:lstStyle/>
          <a:p>
            <a:r>
              <a:rPr lang="en-GB" dirty="0" smtClean="0"/>
              <a:t>Assign the attributes of responders to Agents</a:t>
            </a:r>
            <a:endParaRPr lang="en-GB" dirty="0"/>
          </a:p>
        </p:txBody>
      </p:sp>
      <p:pic>
        <p:nvPicPr>
          <p:cNvPr id="6" name="Picture 5"/>
          <p:cNvPicPr>
            <a:picLocks noChangeAspect="1"/>
          </p:cNvPicPr>
          <p:nvPr/>
        </p:nvPicPr>
        <p:blipFill>
          <a:blip r:embed="rId3"/>
          <a:stretch>
            <a:fillRect/>
          </a:stretch>
        </p:blipFill>
        <p:spPr>
          <a:xfrm>
            <a:off x="1115616" y="1124745"/>
            <a:ext cx="6668789" cy="5733256"/>
          </a:xfrm>
          <a:prstGeom prst="rect">
            <a:avLst/>
          </a:prstGeom>
        </p:spPr>
      </p:pic>
      <p:sp>
        <p:nvSpPr>
          <p:cNvPr id="7" name="Rounded Rectangle 6"/>
          <p:cNvSpPr/>
          <p:nvPr/>
        </p:nvSpPr>
        <p:spPr bwMode="auto">
          <a:xfrm>
            <a:off x="1115616" y="1124745"/>
            <a:ext cx="1368152" cy="5041105"/>
          </a:xfrm>
          <a:prstGeom prst="roundRect">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smtClean="0">
              <a:ln>
                <a:noFill/>
              </a:ln>
              <a:solidFill>
                <a:schemeClr val="tx1"/>
              </a:solidFill>
              <a:effectLst/>
              <a:latin typeface="Verdana" pitchFamily="34" charset="0"/>
              <a:ea typeface="ＭＳ Ｐゴシック" pitchFamily="-80" charset="-128"/>
            </a:endParaRPr>
          </a:p>
        </p:txBody>
      </p:sp>
      <p:sp>
        <p:nvSpPr>
          <p:cNvPr id="8" name="Rounded Rectangle 7"/>
          <p:cNvSpPr/>
          <p:nvPr/>
        </p:nvSpPr>
        <p:spPr bwMode="auto">
          <a:xfrm>
            <a:off x="2555776" y="1124745"/>
            <a:ext cx="1368152" cy="2232247"/>
          </a:xfrm>
          <a:prstGeom prst="roundRect">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eaLnBrk="1" hangingPunct="1">
              <a:spcBef>
                <a:spcPct val="50000"/>
              </a:spcBef>
            </a:pPr>
            <a:endParaRPr lang="en-GB">
              <a:ea typeface="ＭＳ Ｐゴシック" pitchFamily="-80" charset="-128"/>
            </a:endParaRPr>
          </a:p>
        </p:txBody>
      </p:sp>
      <p:sp>
        <p:nvSpPr>
          <p:cNvPr id="9" name="Rounded Rectangle 8"/>
          <p:cNvSpPr/>
          <p:nvPr/>
        </p:nvSpPr>
        <p:spPr bwMode="auto">
          <a:xfrm>
            <a:off x="4355975" y="1124744"/>
            <a:ext cx="3262437" cy="5658644"/>
          </a:xfrm>
          <a:prstGeom prst="roundRect">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eaLnBrk="1" hangingPunct="1">
              <a:spcBef>
                <a:spcPct val="50000"/>
              </a:spcBef>
            </a:pPr>
            <a:endParaRPr lang="en-GB">
              <a:ea typeface="ＭＳ Ｐゴシック" pitchFamily="-80" charset="-128"/>
            </a:endParaRPr>
          </a:p>
        </p:txBody>
      </p:sp>
      <p:sp>
        <p:nvSpPr>
          <p:cNvPr id="10" name="TextBox 9"/>
          <p:cNvSpPr txBox="1"/>
          <p:nvPr/>
        </p:nvSpPr>
        <p:spPr>
          <a:xfrm>
            <a:off x="1187624" y="6228601"/>
            <a:ext cx="1296144" cy="584775"/>
          </a:xfrm>
          <a:prstGeom prst="rect">
            <a:avLst/>
          </a:prstGeom>
          <a:noFill/>
          <a:ln w="28575">
            <a:solidFill>
              <a:schemeClr val="tx2">
                <a:lumMod val="60000"/>
                <a:lumOff val="40000"/>
              </a:schemeClr>
            </a:solidFill>
          </a:ln>
        </p:spPr>
        <p:txBody>
          <a:bodyPr wrap="square" rtlCol="0">
            <a:spAutoFit/>
          </a:bodyPr>
          <a:lstStyle>
            <a:defPPr>
              <a:defRPr lang="da-DK"/>
            </a:defPPr>
            <a:lvl1pPr algn="ctr"/>
          </a:lstStyle>
          <a:p>
            <a:r>
              <a:rPr lang="en-GB" dirty="0"/>
              <a:t>Individual Level</a:t>
            </a:r>
          </a:p>
        </p:txBody>
      </p:sp>
      <p:sp>
        <p:nvSpPr>
          <p:cNvPr id="11" name="TextBox 10"/>
          <p:cNvSpPr txBox="1"/>
          <p:nvPr/>
        </p:nvSpPr>
        <p:spPr>
          <a:xfrm>
            <a:off x="2627784" y="3501008"/>
            <a:ext cx="1296144" cy="584775"/>
          </a:xfrm>
          <a:prstGeom prst="rect">
            <a:avLst/>
          </a:prstGeom>
          <a:noFill/>
          <a:ln w="28575">
            <a:solidFill>
              <a:schemeClr val="tx2">
                <a:lumMod val="60000"/>
                <a:lumOff val="40000"/>
              </a:schemeClr>
            </a:solidFill>
          </a:ln>
        </p:spPr>
        <p:txBody>
          <a:bodyPr wrap="square" rtlCol="0">
            <a:spAutoFit/>
          </a:bodyPr>
          <a:lstStyle>
            <a:defPPr>
              <a:defRPr lang="da-DK"/>
            </a:defPPr>
            <a:lvl1pPr algn="ctr"/>
          </a:lstStyle>
          <a:p>
            <a:r>
              <a:rPr lang="en-GB" dirty="0"/>
              <a:t>Family Level</a:t>
            </a:r>
          </a:p>
        </p:txBody>
      </p:sp>
      <p:sp>
        <p:nvSpPr>
          <p:cNvPr id="12" name="TextBox 11"/>
          <p:cNvSpPr txBox="1"/>
          <p:nvPr/>
        </p:nvSpPr>
        <p:spPr>
          <a:xfrm>
            <a:off x="4486014" y="6051346"/>
            <a:ext cx="1296144" cy="338554"/>
          </a:xfrm>
          <a:prstGeom prst="rect">
            <a:avLst/>
          </a:prstGeom>
          <a:noFill/>
          <a:ln w="28575">
            <a:solidFill>
              <a:schemeClr val="tx2">
                <a:lumMod val="60000"/>
                <a:lumOff val="40000"/>
              </a:schemeClr>
            </a:solidFill>
          </a:ln>
        </p:spPr>
        <p:txBody>
          <a:bodyPr wrap="square" rtlCol="0">
            <a:spAutoFit/>
          </a:bodyPr>
          <a:lstStyle/>
          <a:p>
            <a:pPr algn="ctr"/>
            <a:r>
              <a:rPr lang="en-GB" dirty="0" smtClean="0"/>
              <a:t>Trip</a:t>
            </a:r>
            <a:endParaRPr lang="en-GB" dirty="0"/>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5724128" y="6331847"/>
            <a:ext cx="1441939" cy="481529"/>
          </a:xfrm>
          <a:prstGeom prst="rect">
            <a:avLst/>
          </a:prstGeom>
        </p:spPr>
      </p:pic>
      <p:pic>
        <p:nvPicPr>
          <p:cNvPr id="14" name="Picture 13"/>
          <p:cNvPicPr>
            <a:picLocks noChangeAspect="1"/>
          </p:cNvPicPr>
          <p:nvPr/>
        </p:nvPicPr>
        <p:blipFill>
          <a:blip r:embed="rId6"/>
          <a:stretch>
            <a:fillRect/>
          </a:stretch>
        </p:blipFill>
        <p:spPr>
          <a:xfrm>
            <a:off x="7334173" y="6430809"/>
            <a:ext cx="1800200" cy="379253"/>
          </a:xfrm>
          <a:prstGeom prst="rect">
            <a:avLst/>
          </a:prstGeom>
        </p:spPr>
      </p:pic>
      <p:sp>
        <p:nvSpPr>
          <p:cNvPr id="4" name="Slide Number Placeholder 3"/>
          <p:cNvSpPr>
            <a:spLocks noGrp="1"/>
          </p:cNvSpPr>
          <p:nvPr>
            <p:ph type="sldNum" sz="quarter" idx="11"/>
          </p:nvPr>
        </p:nvSpPr>
        <p:spPr/>
        <p:txBody>
          <a:bodyPr/>
          <a:lstStyle/>
          <a:p>
            <a:pPr>
              <a:defRPr/>
            </a:pPr>
            <a:fld id="{A21B015A-A69A-44A0-B305-CB8F5CB5A80A}" type="slidenum">
              <a:rPr lang="en-US" altLang="en-US" smtClean="0"/>
              <a:pPr>
                <a:defRPr/>
              </a:pPr>
              <a:t>10</a:t>
            </a:fld>
            <a:endParaRPr lang="en-US" altLang="en-US"/>
          </a:p>
        </p:txBody>
      </p:sp>
    </p:spTree>
    <p:extLst>
      <p:ext uri="{BB962C8B-B14F-4D97-AF65-F5344CB8AC3E}">
        <p14:creationId xmlns:p14="http://schemas.microsoft.com/office/powerpoint/2010/main" val="3427460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6482680" cy="747936"/>
          </a:xfrm>
        </p:spPr>
        <p:txBody>
          <a:bodyPr/>
          <a:lstStyle/>
          <a:p>
            <a:r>
              <a:rPr lang="en-US" dirty="0"/>
              <a:t>Decision making algorithm on mode of transport</a:t>
            </a:r>
            <a:endParaRPr lang="da-DK"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pic>
        <p:nvPicPr>
          <p:cNvPr id="7" name="Picture 6"/>
          <p:cNvPicPr>
            <a:picLocks noChangeAspect="1"/>
          </p:cNvPicPr>
          <p:nvPr/>
        </p:nvPicPr>
        <p:blipFill rotWithShape="1">
          <a:blip r:embed="rId2"/>
          <a:srcRect r="18404" b="19080"/>
          <a:stretch/>
        </p:blipFill>
        <p:spPr>
          <a:xfrm>
            <a:off x="4716016" y="260648"/>
            <a:ext cx="3816424" cy="6071199"/>
          </a:xfrm>
          <a:prstGeom prst="rect">
            <a:avLst/>
          </a:prstGeom>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724128" y="6331847"/>
            <a:ext cx="1441939" cy="481529"/>
          </a:xfrm>
          <a:prstGeom prst="rect">
            <a:avLst/>
          </a:prstGeom>
        </p:spPr>
      </p:pic>
      <p:pic>
        <p:nvPicPr>
          <p:cNvPr id="10" name="Picture 9"/>
          <p:cNvPicPr>
            <a:picLocks noChangeAspect="1"/>
          </p:cNvPicPr>
          <p:nvPr/>
        </p:nvPicPr>
        <p:blipFill>
          <a:blip r:embed="rId5"/>
          <a:stretch>
            <a:fillRect/>
          </a:stretch>
        </p:blipFill>
        <p:spPr>
          <a:xfrm>
            <a:off x="7334173" y="6430809"/>
            <a:ext cx="1800200" cy="379253"/>
          </a:xfrm>
          <a:prstGeom prst="rect">
            <a:avLst/>
          </a:prstGeom>
        </p:spPr>
      </p:pic>
      <p:sp>
        <p:nvSpPr>
          <p:cNvPr id="3" name="Rectangle 2"/>
          <p:cNvSpPr/>
          <p:nvPr/>
        </p:nvSpPr>
        <p:spPr>
          <a:xfrm>
            <a:off x="376808" y="1731615"/>
            <a:ext cx="4572000" cy="1815882"/>
          </a:xfrm>
          <a:prstGeom prst="rect">
            <a:avLst/>
          </a:prstGeom>
        </p:spPr>
        <p:txBody>
          <a:bodyPr>
            <a:spAutoFit/>
          </a:bodyPr>
          <a:lstStyle/>
          <a:p>
            <a:r>
              <a:rPr lang="da-DK" dirty="0"/>
              <a:t>The decision </a:t>
            </a:r>
            <a:r>
              <a:rPr lang="da-DK" dirty="0" err="1"/>
              <a:t>rules</a:t>
            </a:r>
            <a:r>
              <a:rPr lang="da-DK" dirty="0"/>
              <a:t> </a:t>
            </a:r>
            <a:r>
              <a:rPr lang="da-DK" dirty="0" err="1"/>
              <a:t>are</a:t>
            </a:r>
            <a:r>
              <a:rPr lang="da-DK" dirty="0"/>
              <a:t> </a:t>
            </a:r>
            <a:r>
              <a:rPr lang="da-DK" dirty="0" err="1"/>
              <a:t>based</a:t>
            </a:r>
            <a:r>
              <a:rPr lang="da-DK" dirty="0"/>
              <a:t> on </a:t>
            </a:r>
          </a:p>
          <a:p>
            <a:pPr marL="742950" lvl="1" indent="-285750">
              <a:buFont typeface="Arial" panose="020B0604020202020204" pitchFamily="34" charset="0"/>
              <a:buChar char="•"/>
            </a:pPr>
            <a:r>
              <a:rPr lang="da-DK" dirty="0" err="1" smtClean="0"/>
              <a:t>Tangible</a:t>
            </a:r>
            <a:r>
              <a:rPr lang="da-DK" dirty="0" smtClean="0"/>
              <a:t> </a:t>
            </a:r>
            <a:r>
              <a:rPr lang="da-DK" dirty="0"/>
              <a:t>and </a:t>
            </a:r>
            <a:r>
              <a:rPr lang="da-DK" dirty="0" err="1"/>
              <a:t>intangible</a:t>
            </a:r>
            <a:r>
              <a:rPr lang="da-DK" dirty="0"/>
              <a:t> </a:t>
            </a:r>
            <a:r>
              <a:rPr lang="da-DK" dirty="0" err="1"/>
              <a:t>costs</a:t>
            </a:r>
            <a:endParaRPr lang="da-DK" dirty="0"/>
          </a:p>
          <a:p>
            <a:pPr marL="742950" lvl="1" indent="-285750">
              <a:buFont typeface="Arial" panose="020B0604020202020204" pitchFamily="34" charset="0"/>
              <a:buChar char="•"/>
            </a:pPr>
            <a:r>
              <a:rPr lang="da-DK" dirty="0" err="1"/>
              <a:t>Availibility</a:t>
            </a:r>
            <a:r>
              <a:rPr lang="da-DK" dirty="0"/>
              <a:t> of </a:t>
            </a:r>
            <a:r>
              <a:rPr lang="da-DK" dirty="0" err="1" smtClean="0"/>
              <a:t>infrastructure</a:t>
            </a:r>
            <a:endParaRPr lang="da-DK" dirty="0"/>
          </a:p>
          <a:p>
            <a:pPr marL="742950" lvl="1" indent="-285750">
              <a:buFont typeface="Arial" panose="020B0604020202020204" pitchFamily="34" charset="0"/>
              <a:buChar char="•"/>
            </a:pPr>
            <a:r>
              <a:rPr lang="da-DK" dirty="0"/>
              <a:t>Access to </a:t>
            </a:r>
            <a:r>
              <a:rPr lang="da-DK" dirty="0" err="1"/>
              <a:t>bike</a:t>
            </a:r>
            <a:r>
              <a:rPr lang="da-DK" dirty="0"/>
              <a:t>/car</a:t>
            </a:r>
          </a:p>
          <a:p>
            <a:pPr lvl="1"/>
            <a:endParaRPr lang="da-DK" dirty="0"/>
          </a:p>
          <a:p>
            <a:pPr lvl="1"/>
            <a:r>
              <a:rPr lang="da-DK" dirty="0" err="1"/>
              <a:t>Based</a:t>
            </a:r>
            <a:r>
              <a:rPr lang="da-DK" dirty="0"/>
              <a:t> on </a:t>
            </a:r>
            <a:r>
              <a:rPr lang="da-DK" dirty="0" err="1"/>
              <a:t>these</a:t>
            </a:r>
            <a:r>
              <a:rPr lang="da-DK" dirty="0"/>
              <a:t> </a:t>
            </a:r>
            <a:r>
              <a:rPr lang="da-DK" dirty="0" err="1"/>
              <a:t>rules</a:t>
            </a:r>
            <a:r>
              <a:rPr lang="da-DK" dirty="0"/>
              <a:t>, the agents </a:t>
            </a:r>
            <a:r>
              <a:rPr lang="da-DK" dirty="0" err="1"/>
              <a:t>decide</a:t>
            </a:r>
            <a:r>
              <a:rPr lang="da-DK" dirty="0"/>
              <a:t> on Mode of Transport</a:t>
            </a:r>
          </a:p>
        </p:txBody>
      </p:sp>
      <p:sp>
        <p:nvSpPr>
          <p:cNvPr id="6" name="Slide Number Placeholder 5"/>
          <p:cNvSpPr>
            <a:spLocks noGrp="1"/>
          </p:cNvSpPr>
          <p:nvPr>
            <p:ph type="sldNum" sz="quarter" idx="11"/>
          </p:nvPr>
        </p:nvSpPr>
        <p:spPr/>
        <p:txBody>
          <a:bodyPr/>
          <a:lstStyle/>
          <a:p>
            <a:pPr>
              <a:defRPr/>
            </a:pPr>
            <a:fld id="{A21B015A-A69A-44A0-B305-CB8F5CB5A80A}" type="slidenum">
              <a:rPr lang="en-US" altLang="en-US" smtClean="0"/>
              <a:pPr>
                <a:defRPr/>
              </a:pPr>
              <a:t>11</a:t>
            </a:fld>
            <a:endParaRPr lang="en-US" altLang="en-US"/>
          </a:p>
        </p:txBody>
      </p:sp>
    </p:spTree>
    <p:extLst>
      <p:ext uri="{BB962C8B-B14F-4D97-AF65-F5344CB8AC3E}">
        <p14:creationId xmlns:p14="http://schemas.microsoft.com/office/powerpoint/2010/main" val="400272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459904"/>
          </a:xfrm>
        </p:spPr>
        <p:txBody>
          <a:bodyPr/>
          <a:lstStyle/>
          <a:p>
            <a:r>
              <a:rPr lang="en-US" dirty="0"/>
              <a:t>Non-Motorized (NMT</a:t>
            </a:r>
            <a:r>
              <a:rPr lang="en-US" dirty="0" smtClean="0"/>
              <a:t>)</a:t>
            </a:r>
            <a:endParaRPr lang="da-DK"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2832" y="1556792"/>
                <a:ext cx="7772400" cy="4565650"/>
              </a:xfrm>
            </p:spPr>
            <p:txBody>
              <a:bodyPr/>
              <a:lstStyle/>
              <a:p>
                <a:pPr marL="0" indent="0" algn="ctr">
                  <a:buNone/>
                </a:pP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𝑤</m:t>
                        </m:r>
                      </m:sub>
                      <m:sup>
                        <m:r>
                          <a:rPr lang="en-US" i="1">
                            <a:latin typeface="Cambria Math" panose="02040503050406030204" pitchFamily="18" charset="0"/>
                          </a:rPr>
                          <m:t>𝐼𝑛𝑡𝑎𝑛𝑔𝑖𝑏𝑙𝑒</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𝑉𝑜𝑇</m:t>
                        </m:r>
                      </m:e>
                      <m:sub>
                        <m:r>
                          <a:rPr lang="en-US" i="1">
                            <a:latin typeface="Cambria Math" panose="02040503050406030204" pitchFamily="18" charset="0"/>
                          </a:rPr>
                          <m:t>𝐼𝐶</m:t>
                        </m:r>
                      </m:sub>
                    </m:sSub>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𝐿</m:t>
                            </m:r>
                          </m:e>
                          <m:sub>
                            <m:r>
                              <a:rPr lang="en-US" i="1">
                                <a:latin typeface="Cambria Math" panose="02040503050406030204" pitchFamily="18" charset="0"/>
                              </a:rPr>
                              <m:t>𝑤</m:t>
                            </m:r>
                          </m:sub>
                          <m:sup>
                            <m:r>
                              <a:rPr lang="en-US" i="1">
                                <a:latin typeface="Cambria Math" panose="02040503050406030204" pitchFamily="18" charset="0"/>
                              </a:rPr>
                              <m:t>𝑇𝑟𝑖𝑝</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𝑈𝑇</m:t>
                            </m:r>
                            <m:r>
                              <a:rPr lang="en-US" i="1">
                                <a:latin typeface="Cambria Math" panose="02040503050406030204" pitchFamily="18" charset="0"/>
                              </a:rPr>
                              <m:t>,</m:t>
                            </m:r>
                            <m:r>
                              <a:rPr lang="en-US" i="1">
                                <a:latin typeface="Cambria Math" panose="02040503050406030204" pitchFamily="18" charset="0"/>
                              </a:rPr>
                              <m:t>𝑎𝑔𝑒</m:t>
                            </m:r>
                          </m:sub>
                          <m:sup>
                            <m:r>
                              <a:rPr lang="en-US" i="1">
                                <a:latin typeface="Cambria Math" panose="02040503050406030204" pitchFamily="18" charset="0"/>
                              </a:rPr>
                              <m:t>𝐴𝑣𝑒𝑟𝑎𝑔𝑒</m:t>
                            </m:r>
                          </m:sup>
                        </m:sSubSup>
                      </m:e>
                    </m:d>
                  </m:oMath>
                </a14:m>
                <a:r>
                  <a:rPr lang="en-US" dirty="0"/>
                  <a:t>  </a:t>
                </a:r>
                <a:r>
                  <a:rPr lang="en-US" dirty="0" smtClean="0"/>
                  <a:t>                                                                       </a:t>
                </a:r>
                <a:endParaRPr lang="en-US" i="1" dirty="0" smtClean="0">
                  <a:latin typeface="Cambria Math" panose="02040503050406030204" pitchFamily="18" charset="0"/>
                </a:endParaRPr>
              </a:p>
              <a:p>
                <a:pPr marL="0" indent="0" algn="ctr">
                  <a:buNone/>
                </a:pPr>
                <a:endParaRPr lang="en-US" i="1" dirty="0" smtClean="0">
                  <a:latin typeface="Cambria Math" panose="02040503050406030204" pitchFamily="18" charset="0"/>
                </a:endParaRPr>
              </a:p>
              <a:p>
                <a:pPr marL="0" indent="0" algn="ctr">
                  <a:buNone/>
                </a:pP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𝑏</m:t>
                        </m:r>
                      </m:sub>
                      <m:sup>
                        <m:r>
                          <a:rPr lang="en-US" i="1">
                            <a:latin typeface="Cambria Math" panose="02040503050406030204" pitchFamily="18" charset="0"/>
                          </a:rPr>
                          <m:t>𝑇𝑎𝑛𝑔𝑖𝑏𝑙𝑒</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𝐿</m:t>
                        </m:r>
                      </m:e>
                      <m:sub>
                        <m:r>
                          <a:rPr lang="en-US" i="1">
                            <a:latin typeface="Cambria Math" panose="02040503050406030204" pitchFamily="18" charset="0"/>
                          </a:rPr>
                          <m:t>𝑏</m:t>
                        </m:r>
                      </m:sub>
                      <m:sup>
                        <m:r>
                          <a:rPr lang="en-US" i="1">
                            <a:latin typeface="Cambria Math" panose="02040503050406030204" pitchFamily="18" charset="0"/>
                          </a:rPr>
                          <m:t>𝑇𝑟𝑖𝑝</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𝑏</m:t>
                        </m:r>
                      </m:sub>
                      <m:sup>
                        <m:r>
                          <a:rPr lang="en-US" i="1">
                            <a:latin typeface="Cambria Math" panose="02040503050406030204" pitchFamily="18" charset="0"/>
                          </a:rPr>
                          <m:t>𝑀𝑎𝑖𝑛𝑡𝑒𝑛𝑎𝑛𝑐𝑒</m:t>
                        </m:r>
                      </m:sup>
                    </m:sSubSup>
                  </m:oMath>
                </a14:m>
                <a:r>
                  <a:rPr lang="en-US" dirty="0"/>
                  <a:t>                                                                                 </a:t>
                </a:r>
                <a:endParaRPr lang="en-US" dirty="0" smtClean="0"/>
              </a:p>
              <a:p>
                <a:pPr marL="0" indent="0" algn="ctr">
                  <a:buNone/>
                </a:pPr>
                <a:endParaRPr lang="en-US" i="1" dirty="0" smtClean="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𝑏</m:t>
                          </m:r>
                        </m:sub>
                        <m:sup>
                          <m:r>
                            <a:rPr lang="en-US" i="1">
                              <a:latin typeface="Cambria Math" panose="02040503050406030204" pitchFamily="18" charset="0"/>
                            </a:rPr>
                            <m:t>𝐼𝑛𝑡𝑎𝑛𝑔𝑖𝑏𝑙𝑒</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𝑉𝑜𝑇</m:t>
                          </m:r>
                        </m:e>
                        <m:sub>
                          <m:r>
                            <a:rPr lang="en-US" i="1">
                              <a:latin typeface="Cambria Math" panose="02040503050406030204" pitchFamily="18" charset="0"/>
                            </a:rPr>
                            <m:t>𝐼𝐶</m:t>
                          </m:r>
                        </m:sub>
                      </m:sSub>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𝐿</m:t>
                              </m:r>
                            </m:e>
                            <m:sub>
                              <m:r>
                                <a:rPr lang="en-US" i="1">
                                  <a:latin typeface="Cambria Math" panose="02040503050406030204" pitchFamily="18" charset="0"/>
                                </a:rPr>
                                <m:t>𝑏</m:t>
                              </m:r>
                            </m:sub>
                            <m:sup>
                              <m:r>
                                <a:rPr lang="en-US" i="1">
                                  <a:latin typeface="Cambria Math" panose="02040503050406030204" pitchFamily="18" charset="0"/>
                                </a:rPr>
                                <m:t>𝑇𝑟𝑖𝑝</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𝑈𝑇</m:t>
                              </m:r>
                              <m:r>
                                <a:rPr lang="en-US" i="1">
                                  <a:latin typeface="Cambria Math" panose="02040503050406030204" pitchFamily="18" charset="0"/>
                                </a:rPr>
                                <m:t>,</m:t>
                              </m:r>
                              <m:r>
                                <a:rPr lang="en-US" i="1">
                                  <a:latin typeface="Cambria Math" panose="02040503050406030204" pitchFamily="18" charset="0"/>
                                </a:rPr>
                                <m:t>𝑎𝑔𝑒</m:t>
                              </m:r>
                            </m:sub>
                            <m:sup>
                              <m:r>
                                <a:rPr lang="en-US" i="1">
                                  <a:latin typeface="Cambria Math" panose="02040503050406030204" pitchFamily="18" charset="0"/>
                                </a:rPr>
                                <m:t>𝐴𝑣𝑒𝑟𝑎𝑔𝑒</m:t>
                              </m:r>
                            </m:sup>
                          </m:sSubSup>
                        </m:e>
                      </m:d>
                    </m:oMath>
                  </m:oMathPara>
                </a14:m>
                <a:endParaRPr lang="da-DK"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2832" y="1556792"/>
                <a:ext cx="7772400" cy="4565650"/>
              </a:xfrm>
              <a:blipFill>
                <a:blip r:embed="rId2"/>
                <a:stretch>
                  <a:fillRect t="-134"/>
                </a:stretch>
              </a:blipFill>
            </p:spPr>
            <p:txBody>
              <a:bodyPr/>
              <a:lstStyle/>
              <a:p>
                <a:r>
                  <a:rPr lang="da-DK">
                    <a:noFill/>
                  </a:rPr>
                  <a:t> </a:t>
                </a:r>
              </a:p>
            </p:txBody>
          </p:sp>
        </mc:Fallback>
      </mc:AlternateContent>
      <p:sp>
        <p:nvSpPr>
          <p:cNvPr id="4" name="Rectangle 3"/>
          <p:cNvSpPr/>
          <p:nvPr/>
        </p:nvSpPr>
        <p:spPr>
          <a:xfrm>
            <a:off x="179512" y="4005064"/>
            <a:ext cx="8280920" cy="584775"/>
          </a:xfrm>
          <a:prstGeom prst="rect">
            <a:avLst/>
          </a:prstGeom>
        </p:spPr>
        <p:txBody>
          <a:bodyPr wrap="square">
            <a:spAutoFit/>
          </a:bodyPr>
          <a:lstStyle/>
          <a:p>
            <a:pPr lvl="1"/>
            <a:r>
              <a:rPr lang="da-DK" dirty="0" err="1"/>
              <a:t>VoT</a:t>
            </a:r>
            <a:r>
              <a:rPr lang="da-DK" dirty="0"/>
              <a:t> (DKK/Min) from LTM </a:t>
            </a:r>
            <a:r>
              <a:rPr lang="da-DK" dirty="0" err="1"/>
              <a:t>varies</a:t>
            </a:r>
            <a:r>
              <a:rPr lang="da-DK" dirty="0"/>
              <a:t> </a:t>
            </a:r>
            <a:r>
              <a:rPr lang="da-DK" dirty="0" err="1"/>
              <a:t>across</a:t>
            </a:r>
            <a:r>
              <a:rPr lang="da-DK" dirty="0"/>
              <a:t> trip purpose (</a:t>
            </a:r>
            <a:r>
              <a:rPr lang="da-DK" dirty="0" err="1"/>
              <a:t>e.g</a:t>
            </a:r>
            <a:r>
              <a:rPr lang="da-DK" dirty="0"/>
              <a:t>., business vs. </a:t>
            </a:r>
            <a:r>
              <a:rPr lang="da-DK" dirty="0" err="1"/>
              <a:t>other</a:t>
            </a:r>
            <a:r>
              <a:rPr lang="da-DK" dirty="0"/>
              <a:t> purposes) and </a:t>
            </a:r>
            <a:r>
              <a:rPr lang="da-DK" dirty="0" err="1" smtClean="0"/>
              <a:t>household</a:t>
            </a:r>
            <a:r>
              <a:rPr lang="da-DK" dirty="0" smtClean="0"/>
              <a:t> </a:t>
            </a:r>
            <a:r>
              <a:rPr lang="da-DK" dirty="0" err="1"/>
              <a:t>income</a:t>
            </a:r>
            <a:r>
              <a:rPr lang="da-DK" dirty="0"/>
              <a:t>.</a:t>
            </a:r>
          </a:p>
        </p:txBody>
      </p:sp>
      <p:sp>
        <p:nvSpPr>
          <p:cNvPr id="6" name="Slide Number Placeholder 5"/>
          <p:cNvSpPr>
            <a:spLocks noGrp="1"/>
          </p:cNvSpPr>
          <p:nvPr>
            <p:ph type="sldNum" sz="quarter" idx="11"/>
          </p:nvPr>
        </p:nvSpPr>
        <p:spPr/>
        <p:txBody>
          <a:bodyPr/>
          <a:lstStyle/>
          <a:p>
            <a:pPr>
              <a:defRPr/>
            </a:pPr>
            <a:fld id="{A21B015A-A69A-44A0-B305-CB8F5CB5A80A}" type="slidenum">
              <a:rPr lang="en-US" altLang="en-US" smtClean="0"/>
              <a:pPr>
                <a:defRPr/>
              </a:pPr>
              <a:t>12</a:t>
            </a:fld>
            <a:endParaRPr lang="en-US" altLang="en-US"/>
          </a:p>
        </p:txBody>
      </p:sp>
    </p:spTree>
    <p:extLst>
      <p:ext uri="{BB962C8B-B14F-4D97-AF65-F5344CB8AC3E}">
        <p14:creationId xmlns:p14="http://schemas.microsoft.com/office/powerpoint/2010/main" val="1242562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459904"/>
          </a:xfrm>
        </p:spPr>
        <p:txBody>
          <a:bodyPr/>
          <a:lstStyle/>
          <a:p>
            <a:r>
              <a:rPr lang="da-DK" dirty="0"/>
              <a:t>P</a:t>
            </a:r>
            <a:r>
              <a:rPr lang="da-DK" dirty="0" smtClean="0"/>
              <a:t>rivate car</a:t>
            </a:r>
            <a:endParaRPr lang="da-DK"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1520" y="908720"/>
                <a:ext cx="7886700" cy="4968552"/>
              </a:xfrm>
            </p:spPr>
            <p:txBody>
              <a:bodyPr>
                <a:normAutofit/>
              </a:bodyPr>
              <a:lstStyle/>
              <a:p>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𝑝</m:t>
                          </m:r>
                        </m:sub>
                        <m:sup>
                          <m:r>
                            <a:rPr lang="en-US" i="1">
                              <a:latin typeface="Cambria Math" panose="02040503050406030204" pitchFamily="18" charset="0"/>
                            </a:rPr>
                            <m:t>𝑇𝑎𝑛𝑔𝑖𝑏𝑙𝑒</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𝐿</m:t>
                          </m:r>
                        </m:e>
                        <m:sub>
                          <m:r>
                            <a:rPr lang="en-US" i="1">
                              <a:latin typeface="Cambria Math" panose="02040503050406030204" pitchFamily="18" charset="0"/>
                            </a:rPr>
                            <m:t>𝑝</m:t>
                          </m:r>
                        </m:sub>
                        <m:sup>
                          <m:r>
                            <a:rPr lang="en-US" i="1">
                              <a:latin typeface="Cambria Math" panose="02040503050406030204" pitchFamily="18" charset="0"/>
                            </a:rPr>
                            <m:t>𝑇𝑟𝑖𝑝</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𝑎</m:t>
                          </m:r>
                        </m:sub>
                        <m:sup>
                          <m:r>
                            <a:rPr lang="en-US" i="1">
                              <a:latin typeface="Cambria Math" panose="02040503050406030204" pitchFamily="18" charset="0"/>
                            </a:rPr>
                            <m:t>𝐹𝑢𝑒𝑙</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𝑎</m:t>
                          </m:r>
                        </m:sub>
                        <m:sup>
                          <m:r>
                            <a:rPr lang="en-US" i="1">
                              <a:latin typeface="Cambria Math" panose="02040503050406030204" pitchFamily="18" charset="0"/>
                            </a:rPr>
                            <m:t>𝑇𝑖𝑟𝑒</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𝑎</m:t>
                          </m:r>
                        </m:sub>
                        <m:sup>
                          <m:r>
                            <a:rPr lang="en-US" i="1">
                              <a:latin typeface="Cambria Math" panose="02040503050406030204" pitchFamily="18" charset="0"/>
                            </a:rPr>
                            <m:t>𝑀𝑎𝑖𝑛𝑡𝑒𝑛𝑎𝑛𝑐𝑒</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𝑎</m:t>
                          </m:r>
                        </m:sub>
                        <m:sup>
                          <m:r>
                            <a:rPr lang="en-US" i="1">
                              <a:latin typeface="Cambria Math" panose="02040503050406030204" pitchFamily="18" charset="0"/>
                            </a:rPr>
                            <m:t>𝐼𝑛𝑠𝑢𝑟𝑎𝑛𝑐𝑒</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𝑎</m:t>
                          </m:r>
                        </m:sub>
                        <m:sup>
                          <m:r>
                            <a:rPr lang="en-US" i="1">
                              <a:latin typeface="Cambria Math" panose="02040503050406030204" pitchFamily="18" charset="0"/>
                            </a:rPr>
                            <m:t>𝑇𝑎𝑥</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𝑎</m:t>
                          </m:r>
                        </m:sub>
                        <m:sup>
                          <m:r>
                            <a:rPr lang="en-US" i="1">
                              <a:latin typeface="Cambria Math" panose="02040503050406030204" pitchFamily="18" charset="0"/>
                            </a:rPr>
                            <m:t>𝑜𝑡h𝑒𝑟</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𝑎</m:t>
                          </m:r>
                        </m:sub>
                      </m:sSub>
                    </m:oMath>
                  </m:oMathPara>
                </a14:m>
                <a:endParaRPr lang="en-US" dirty="0"/>
              </a:p>
              <a:p>
                <a:pPr marL="0" indent="0">
                  <a:buNone/>
                </a:pPr>
                <a:endParaRPr lang="en-US" i="1" dirty="0" smtClean="0">
                  <a:latin typeface="Cambria Math" panose="02040503050406030204" pitchFamily="18" charset="0"/>
                </a:endParaRPr>
              </a:p>
              <a:p>
                <a:pPr marL="0" indent="0">
                  <a:buNone/>
                </a:pP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𝑎</m:t>
                          </m:r>
                        </m:sub>
                        <m:sup>
                          <m:r>
                            <a:rPr lang="en-US" i="1">
                              <a:latin typeface="Cambria Math" panose="02040503050406030204" pitchFamily="18" charset="0"/>
                            </a:rPr>
                            <m:t>𝐹𝑢𝑒𝑙</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𝑝</m:t>
                          </m:r>
                        </m:sub>
                      </m:sSub>
                      <m:r>
                        <a:rPr lang="en-US" i="1">
                          <a:latin typeface="Cambria Math" panose="02040503050406030204" pitchFamily="18" charset="0"/>
                        </a:rPr>
                        <m:t>×</m:t>
                      </m:r>
                      <m:r>
                        <a:rPr lang="en-US" i="1">
                          <a:latin typeface="Cambria Math" panose="02040503050406030204" pitchFamily="18" charset="0"/>
                        </a:rPr>
                        <m:t>𝐹𝑃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𝐹𝐸</m:t>
                          </m:r>
                        </m:e>
                        <m:sub>
                          <m:r>
                            <a:rPr lang="en-US" i="1">
                              <a:latin typeface="Cambria Math" panose="02040503050406030204" pitchFamily="18" charset="0"/>
                            </a:rPr>
                            <m:t>𝑝</m:t>
                          </m:r>
                        </m:sub>
                      </m:sSub>
                    </m:oMath>
                  </m:oMathPara>
                </a14:m>
                <a:endParaRPr lang="en-US" dirty="0"/>
              </a:p>
              <a:p>
                <a:pPr marL="0" indent="0">
                  <a:buNone/>
                </a:pPr>
                <a:endParaRPr lang="en-US" i="1" dirty="0" smtClean="0">
                  <a:latin typeface="Cambria Math" panose="02040503050406030204" pitchFamily="18" charset="0"/>
                </a:endParaRPr>
              </a:p>
              <a:p>
                <a:pPr marL="0" indent="0">
                  <a:buNone/>
                </a:pP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𝑝</m:t>
                          </m:r>
                        </m:sub>
                        <m:sup>
                          <m:r>
                            <a:rPr lang="en-US" i="1">
                              <a:latin typeface="Cambria Math" panose="02040503050406030204" pitchFamily="18" charset="0"/>
                            </a:rPr>
                            <m:t>𝐼𝑛𝑡𝑎𝑛𝑔𝑖𝑏𝑙𝑒</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𝑉𝑜𝑇</m:t>
                          </m:r>
                        </m:e>
                        <m:sub>
                          <m:r>
                            <a:rPr lang="en-US" i="1">
                              <a:latin typeface="Cambria Math" panose="02040503050406030204" pitchFamily="18" charset="0"/>
                            </a:rPr>
                            <m:t>𝐼𝐶</m:t>
                          </m:r>
                        </m:sub>
                      </m:sSub>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𝑝</m:t>
                              </m:r>
                            </m:sub>
                            <m:sup>
                              <m:r>
                                <a:rPr lang="en-US" i="1">
                                  <a:latin typeface="Cambria Math" panose="02040503050406030204" pitchFamily="18" charset="0"/>
                                </a:rPr>
                                <m:t>𝐼𝑛𝑉𝑒h𝑖𝑐𝑙𝑒</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𝑈𝑇</m:t>
                              </m:r>
                            </m:sub>
                            <m:sup>
                              <m:r>
                                <a:rPr lang="en-US" i="1">
                                  <a:latin typeface="Cambria Math" panose="02040503050406030204" pitchFamily="18" charset="0"/>
                                </a:rPr>
                                <m:t>𝐶𝑜𝑛𝑔𝑒𝑠𝑡𝑖𝑜𝑛</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𝑃𝑒𝑛𝑎𝑙𝑡𝑦</m:t>
                              </m:r>
                            </m:e>
                            <m:sub>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𝑇𝑃</m:t>
                              </m:r>
                            </m:sub>
                            <m:sup>
                              <m:r>
                                <a:rPr lang="en-US" i="1">
                                  <a:latin typeface="Cambria Math" panose="02040503050406030204" pitchFamily="18" charset="0"/>
                                </a:rPr>
                                <m:t>𝐶𝑜𝑛𝑔𝑒𝑠𝑡𝑖𝑜𝑛</m:t>
                              </m:r>
                            </m:sup>
                          </m:sSubSup>
                        </m:e>
                      </m:d>
                    </m:oMath>
                  </m:oMathPara>
                </a14:m>
                <a:endParaRPr lang="en-US" dirty="0"/>
              </a:p>
              <a:p>
                <a:pPr marL="0" indent="0">
                  <a:buNone/>
                </a:pPr>
                <a:endParaRPr lang="en-US" i="1" dirty="0" smtClean="0">
                  <a:latin typeface="Cambria Math" panose="02040503050406030204" pitchFamily="18" charset="0"/>
                </a:endParaRPr>
              </a:p>
              <a:p>
                <a:pPr marL="0" indent="0">
                  <a:buNone/>
                </a:pP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𝑝</m:t>
                          </m:r>
                        </m:sub>
                        <m:sup>
                          <m:r>
                            <a:rPr lang="en-US" i="1">
                              <a:latin typeface="Cambria Math" panose="02040503050406030204" pitchFamily="18" charset="0"/>
                            </a:rPr>
                            <m:t>𝐼𝑛𝑉𝑒h𝑖𝑐𝑙𝑒</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𝐿</m:t>
                          </m:r>
                        </m:e>
                        <m:sub>
                          <m:r>
                            <a:rPr lang="en-US" i="1">
                              <a:latin typeface="Cambria Math" panose="02040503050406030204" pitchFamily="18" charset="0"/>
                            </a:rPr>
                            <m:t>𝑝</m:t>
                          </m:r>
                        </m:sub>
                        <m:sup>
                          <m:r>
                            <a:rPr lang="en-US" i="1">
                              <a:latin typeface="Cambria Math" panose="02040503050406030204" pitchFamily="18" charset="0"/>
                            </a:rPr>
                            <m:t>𝑇𝑟𝑖𝑝</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𝑈𝑇</m:t>
                          </m:r>
                        </m:sub>
                        <m:sup>
                          <m:r>
                            <a:rPr lang="en-US" i="1">
                              <a:latin typeface="Cambria Math" panose="02040503050406030204" pitchFamily="18" charset="0"/>
                            </a:rPr>
                            <m:t>𝐴𝑣𝑒𝑟𝑎𝑔𝑒</m:t>
                          </m:r>
                        </m:sup>
                      </m:sSubSup>
                    </m:oMath>
                  </m:oMathPara>
                </a14:m>
                <a:endParaRPr lang="da-DK"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1520" y="908720"/>
                <a:ext cx="7886700" cy="4968552"/>
              </a:xfrm>
              <a:blipFill>
                <a:blip r:embed="rId2"/>
                <a:stretch>
                  <a:fillRect/>
                </a:stretch>
              </a:blipFill>
            </p:spPr>
            <p:txBody>
              <a:bodyPr/>
              <a:lstStyle/>
              <a:p>
                <a:r>
                  <a:rPr lang="da-DK">
                    <a:noFill/>
                  </a:rPr>
                  <a:t> </a:t>
                </a:r>
              </a:p>
            </p:txBody>
          </p:sp>
        </mc:Fallback>
      </mc:AlternateContent>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724128" y="6331847"/>
            <a:ext cx="1441939" cy="481529"/>
          </a:xfrm>
          <a:prstGeom prst="rect">
            <a:avLst/>
          </a:prstGeom>
        </p:spPr>
      </p:pic>
      <p:pic>
        <p:nvPicPr>
          <p:cNvPr id="9" name="Picture 8"/>
          <p:cNvPicPr>
            <a:picLocks noChangeAspect="1"/>
          </p:cNvPicPr>
          <p:nvPr/>
        </p:nvPicPr>
        <p:blipFill>
          <a:blip r:embed="rId5"/>
          <a:stretch>
            <a:fillRect/>
          </a:stretch>
        </p:blipFill>
        <p:spPr>
          <a:xfrm>
            <a:off x="7334173" y="6430809"/>
            <a:ext cx="1800200" cy="379253"/>
          </a:xfrm>
          <a:prstGeom prst="rect">
            <a:avLst/>
          </a:prstGeom>
        </p:spPr>
      </p:pic>
      <p:cxnSp>
        <p:nvCxnSpPr>
          <p:cNvPr id="10" name="Straight Arrow Connector 9"/>
          <p:cNvCxnSpPr/>
          <p:nvPr/>
        </p:nvCxnSpPr>
        <p:spPr bwMode="auto">
          <a:xfrm>
            <a:off x="3563888" y="3284984"/>
            <a:ext cx="0" cy="50405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2555776" y="1484784"/>
            <a:ext cx="648072" cy="57606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a:xfrm>
            <a:off x="609600" y="4023523"/>
            <a:ext cx="4572000" cy="584775"/>
          </a:xfrm>
          <a:prstGeom prst="rect">
            <a:avLst/>
          </a:prstGeom>
        </p:spPr>
        <p:txBody>
          <a:bodyPr>
            <a:spAutoFit/>
          </a:bodyPr>
          <a:lstStyle/>
          <a:p>
            <a:pPr lvl="1"/>
            <a:endParaRPr lang="da-DK" dirty="0"/>
          </a:p>
          <a:p>
            <a:pPr lvl="1"/>
            <a:endParaRPr lang="en-US" dirty="0"/>
          </a:p>
        </p:txBody>
      </p:sp>
      <p:sp>
        <p:nvSpPr>
          <p:cNvPr id="17" name="Content Placeholder 2"/>
          <p:cNvSpPr txBox="1">
            <a:spLocks/>
          </p:cNvSpPr>
          <p:nvPr/>
        </p:nvSpPr>
        <p:spPr bwMode="auto">
          <a:xfrm>
            <a:off x="640457" y="4437112"/>
            <a:ext cx="7772400" cy="15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8913" indent="-188913" algn="l" rtl="0" eaLnBrk="0" fontAlgn="base" hangingPunct="0">
              <a:spcBef>
                <a:spcPct val="20000"/>
              </a:spcBef>
              <a:spcAft>
                <a:spcPct val="0"/>
              </a:spcAft>
              <a:buChar char="•"/>
              <a:defRPr sz="1600">
                <a:solidFill>
                  <a:schemeClr val="tx1"/>
                </a:solidFill>
                <a:latin typeface="+mn-lt"/>
                <a:ea typeface="+mn-ea"/>
                <a:cs typeface="+mn-cs"/>
              </a:defRPr>
            </a:lvl1pPr>
            <a:lvl2pPr marL="574675" indent="-195263" algn="l" rtl="0" eaLnBrk="0" fontAlgn="base" hangingPunct="0">
              <a:spcBef>
                <a:spcPct val="20000"/>
              </a:spcBef>
              <a:spcAft>
                <a:spcPct val="0"/>
              </a:spcAft>
              <a:buChar char="–"/>
              <a:defRPr sz="1600">
                <a:solidFill>
                  <a:schemeClr val="tx1"/>
                </a:solidFill>
                <a:latin typeface="+mn-lt"/>
                <a:ea typeface="+mn-ea"/>
              </a:defRPr>
            </a:lvl2pPr>
            <a:lvl3pPr marL="1279525" indent="-228600" algn="l" rtl="0" eaLnBrk="0" fontAlgn="base" hangingPunct="0">
              <a:spcBef>
                <a:spcPct val="20000"/>
              </a:spcBef>
              <a:spcAft>
                <a:spcPct val="0"/>
              </a:spcAft>
              <a:buChar char="•"/>
              <a:defRPr sz="1600">
                <a:solidFill>
                  <a:schemeClr val="tx1"/>
                </a:solidFill>
                <a:latin typeface="+mn-lt"/>
                <a:ea typeface="+mn-ea"/>
              </a:defRPr>
            </a:lvl3pPr>
            <a:lvl4pPr marL="1698625" indent="-228600" algn="l" rtl="0" eaLnBrk="0" fontAlgn="base" hangingPunct="0">
              <a:spcBef>
                <a:spcPct val="20000"/>
              </a:spcBef>
              <a:spcAft>
                <a:spcPct val="0"/>
              </a:spcAft>
              <a:buChar char="–"/>
              <a:defRPr sz="1600">
                <a:solidFill>
                  <a:schemeClr val="tx1"/>
                </a:solidFill>
                <a:latin typeface="+mn-lt"/>
                <a:ea typeface="+mn-ea"/>
              </a:defRPr>
            </a:lvl4pPr>
            <a:lvl5pPr marL="2117725" indent="-228600" algn="l" rtl="0" eaLnBrk="0" fontAlgn="base" hangingPunct="0">
              <a:spcBef>
                <a:spcPct val="20000"/>
              </a:spcBef>
              <a:spcAft>
                <a:spcPct val="0"/>
              </a:spcAft>
              <a:buChar char="»"/>
              <a:defRPr sz="1600">
                <a:solidFill>
                  <a:schemeClr val="tx1"/>
                </a:solidFill>
                <a:latin typeface="+mn-lt"/>
                <a:ea typeface="+mn-ea"/>
              </a:defRPr>
            </a:lvl5pPr>
            <a:lvl6pPr marL="2574925" indent="-228600" algn="l" rtl="0" eaLnBrk="1" fontAlgn="base" hangingPunct="1">
              <a:spcBef>
                <a:spcPct val="20000"/>
              </a:spcBef>
              <a:spcAft>
                <a:spcPct val="0"/>
              </a:spcAft>
              <a:buChar char="»"/>
              <a:defRPr sz="1600">
                <a:solidFill>
                  <a:schemeClr val="tx1"/>
                </a:solidFill>
                <a:latin typeface="+mn-lt"/>
                <a:ea typeface="+mn-ea"/>
              </a:defRPr>
            </a:lvl6pPr>
            <a:lvl7pPr marL="3032125" indent="-228600" algn="l" rtl="0" eaLnBrk="1" fontAlgn="base" hangingPunct="1">
              <a:spcBef>
                <a:spcPct val="20000"/>
              </a:spcBef>
              <a:spcAft>
                <a:spcPct val="0"/>
              </a:spcAft>
              <a:buChar char="»"/>
              <a:defRPr sz="1600">
                <a:solidFill>
                  <a:schemeClr val="tx1"/>
                </a:solidFill>
                <a:latin typeface="+mn-lt"/>
                <a:ea typeface="+mn-ea"/>
              </a:defRPr>
            </a:lvl7pPr>
            <a:lvl8pPr marL="3489325" indent="-228600" algn="l" rtl="0" eaLnBrk="1" fontAlgn="base" hangingPunct="1">
              <a:spcBef>
                <a:spcPct val="20000"/>
              </a:spcBef>
              <a:spcAft>
                <a:spcPct val="0"/>
              </a:spcAft>
              <a:buChar char="»"/>
              <a:defRPr sz="1600">
                <a:solidFill>
                  <a:schemeClr val="tx1"/>
                </a:solidFill>
                <a:latin typeface="+mn-lt"/>
                <a:ea typeface="+mn-ea"/>
              </a:defRPr>
            </a:lvl8pPr>
            <a:lvl9pPr marL="3946525" indent="-228600" algn="l" rtl="0" eaLnBrk="1" fontAlgn="base" hangingPunct="1">
              <a:spcBef>
                <a:spcPct val="20000"/>
              </a:spcBef>
              <a:spcAft>
                <a:spcPct val="0"/>
              </a:spcAft>
              <a:buChar char="»"/>
              <a:defRPr sz="1600">
                <a:solidFill>
                  <a:schemeClr val="tx1"/>
                </a:solidFill>
                <a:latin typeface="+mn-lt"/>
                <a:ea typeface="+mn-ea"/>
              </a:defRPr>
            </a:lvl9pPr>
          </a:lstStyle>
          <a:p>
            <a:r>
              <a:rPr lang="en-US" kern="0" dirty="0" smtClean="0"/>
              <a:t>The choice of private car as a driver is conditional on having a driver’s license and car. Furthermore, the choice of private car as a passenger is conditional on having a car.</a:t>
            </a:r>
          </a:p>
          <a:p>
            <a:r>
              <a:rPr lang="da-DK" kern="0" dirty="0" err="1" smtClean="0"/>
              <a:t>CongestionTime</a:t>
            </a:r>
            <a:r>
              <a:rPr lang="da-DK" kern="0" dirty="0" smtClean="0"/>
              <a:t> </a:t>
            </a:r>
            <a:r>
              <a:rPr lang="da-DK" kern="0" dirty="0" err="1" smtClean="0"/>
              <a:t>extracted</a:t>
            </a:r>
            <a:r>
              <a:rPr lang="da-DK" kern="0" dirty="0" smtClean="0"/>
              <a:t> from LTM and </a:t>
            </a:r>
            <a:r>
              <a:rPr lang="da-DK" kern="0" dirty="0" err="1" smtClean="0"/>
              <a:t>changes</a:t>
            </a:r>
            <a:r>
              <a:rPr lang="da-DK" kern="0" dirty="0" smtClean="0"/>
              <a:t> </a:t>
            </a:r>
            <a:r>
              <a:rPr lang="da-DK" kern="0" dirty="0" err="1" smtClean="0"/>
              <a:t>across</a:t>
            </a:r>
            <a:r>
              <a:rPr lang="da-DK" kern="0" dirty="0" smtClean="0"/>
              <a:t> zones</a:t>
            </a:r>
          </a:p>
          <a:p>
            <a:r>
              <a:rPr lang="da-DK" kern="0" dirty="0" err="1" smtClean="0"/>
              <a:t>Penalty</a:t>
            </a:r>
            <a:r>
              <a:rPr lang="da-DK" kern="0" dirty="0" smtClean="0"/>
              <a:t> parameters </a:t>
            </a:r>
            <a:r>
              <a:rPr lang="da-DK" kern="0" dirty="0" err="1" smtClean="0"/>
              <a:t>are</a:t>
            </a:r>
            <a:r>
              <a:rPr lang="da-DK" kern="0" dirty="0" smtClean="0"/>
              <a:t> </a:t>
            </a:r>
            <a:r>
              <a:rPr lang="da-DK" kern="0" dirty="0" err="1" smtClean="0"/>
              <a:t>extracted</a:t>
            </a:r>
            <a:r>
              <a:rPr lang="da-DK" kern="0" dirty="0" smtClean="0"/>
              <a:t> from LTM and </a:t>
            </a:r>
            <a:r>
              <a:rPr lang="da-DK" kern="0" dirty="0" err="1" smtClean="0"/>
              <a:t>change</a:t>
            </a:r>
            <a:r>
              <a:rPr lang="da-DK" kern="0" dirty="0" smtClean="0"/>
              <a:t> </a:t>
            </a:r>
            <a:r>
              <a:rPr lang="da-DK" kern="0" dirty="0" err="1" smtClean="0"/>
              <a:t>across</a:t>
            </a:r>
            <a:r>
              <a:rPr lang="da-DK" kern="0" dirty="0" smtClean="0"/>
              <a:t> trip purpose</a:t>
            </a:r>
          </a:p>
          <a:p>
            <a:endParaRPr lang="da-DK" dirty="0"/>
          </a:p>
        </p:txBody>
      </p:sp>
      <p:sp>
        <p:nvSpPr>
          <p:cNvPr id="4" name="Rectangle 3"/>
          <p:cNvSpPr/>
          <p:nvPr/>
        </p:nvSpPr>
        <p:spPr>
          <a:xfrm>
            <a:off x="5679876" y="1935793"/>
            <a:ext cx="2702124" cy="461665"/>
          </a:xfrm>
          <a:prstGeom prst="rect">
            <a:avLst/>
          </a:prstGeom>
        </p:spPr>
        <p:txBody>
          <a:bodyPr wrap="square">
            <a:spAutoFit/>
          </a:bodyPr>
          <a:lstStyle/>
          <a:p>
            <a:r>
              <a:rPr lang="da-DK" sz="1200" b="1" dirty="0" smtClean="0"/>
              <a:t>FDM (2017). Billigere at køre efter rundstykker. </a:t>
            </a:r>
            <a:endParaRPr lang="da-DK" sz="1200" kern="0" dirty="0"/>
          </a:p>
        </p:txBody>
      </p:sp>
      <p:sp>
        <p:nvSpPr>
          <p:cNvPr id="6" name="Slide Number Placeholder 5"/>
          <p:cNvSpPr>
            <a:spLocks noGrp="1"/>
          </p:cNvSpPr>
          <p:nvPr>
            <p:ph type="sldNum" sz="quarter" idx="11"/>
          </p:nvPr>
        </p:nvSpPr>
        <p:spPr/>
        <p:txBody>
          <a:bodyPr/>
          <a:lstStyle/>
          <a:p>
            <a:pPr>
              <a:defRPr/>
            </a:pPr>
            <a:fld id="{A21B015A-A69A-44A0-B305-CB8F5CB5A80A}" type="slidenum">
              <a:rPr lang="en-US" altLang="en-US" smtClean="0"/>
              <a:pPr>
                <a:defRPr/>
              </a:pPr>
              <a:t>13</a:t>
            </a:fld>
            <a:endParaRPr lang="en-US" altLang="en-US"/>
          </a:p>
        </p:txBody>
      </p:sp>
    </p:spTree>
    <p:extLst>
      <p:ext uri="{BB962C8B-B14F-4D97-AF65-F5344CB8AC3E}">
        <p14:creationId xmlns:p14="http://schemas.microsoft.com/office/powerpoint/2010/main" val="4093551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692697"/>
                <a:ext cx="8964488" cy="6165304"/>
              </a:xfrm>
            </p:spPr>
            <p:txBody>
              <a:bodyPr/>
              <a:lstStyle/>
              <a:p>
                <a:pPr marL="0" indent="0">
                  <a:buNone/>
                </a:pPr>
                <a:endParaRPr lang="en-US" b="1" dirty="0" smtClean="0"/>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𝑝𝑢</m:t>
                          </m:r>
                        </m:sub>
                        <m:sup>
                          <m:r>
                            <a:rPr lang="en-US" i="1">
                              <a:latin typeface="Cambria Math" panose="02040503050406030204" pitchFamily="18" charset="0"/>
                            </a:rPr>
                            <m:t>𝐼𝑛𝑡𝑎𝑛𝑔𝑖𝑏𝑙𝑒</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𝑉𝑜𝑇</m:t>
                          </m:r>
                        </m:e>
                        <m:sub>
                          <m:r>
                            <a:rPr lang="en-US" i="1">
                              <a:latin typeface="Cambria Math" panose="02040503050406030204" pitchFamily="18" charset="0"/>
                            </a:rPr>
                            <m:t>𝐼𝐶</m:t>
                          </m:r>
                        </m:sub>
                      </m:sSub>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𝑝𝑢</m:t>
                              </m:r>
                            </m:sub>
                            <m:sup>
                              <m:r>
                                <a:rPr lang="en-US" i="1">
                                  <a:latin typeface="Cambria Math" panose="02040503050406030204" pitchFamily="18" charset="0"/>
                                </a:rPr>
                                <m:t>𝐼𝑛𝑉𝑒h𝑖𝑐𝑙𝑒</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𝑇</m:t>
                              </m:r>
                            </m:e>
                            <m:sub>
                              <m:r>
                                <a:rPr lang="en-US" i="1">
                                  <a:latin typeface="Cambria Math" panose="02040503050406030204" pitchFamily="18" charset="0"/>
                                </a:rPr>
                                <m:t>𝑝𝑢</m:t>
                              </m:r>
                              <m:r>
                                <a:rPr lang="en-US" i="1">
                                  <a:latin typeface="Cambria Math" panose="02040503050406030204" pitchFamily="18" charset="0"/>
                                </a:rPr>
                                <m:t>,</m:t>
                              </m:r>
                              <m:r>
                                <a:rPr lang="en-US" i="1">
                                  <a:latin typeface="Cambria Math" panose="02040503050406030204" pitchFamily="18" charset="0"/>
                                </a:rPr>
                                <m:t>𝑈𝑇</m:t>
                              </m:r>
                            </m:sub>
                            <m:sup>
                              <m:r>
                                <a:rPr lang="en-US" i="1">
                                  <a:latin typeface="Cambria Math" panose="02040503050406030204" pitchFamily="18" charset="0"/>
                                </a:rPr>
                                <m:t>𝑊𝑎𝑖𝑡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𝑃𝑒𝑛𝑎𝑙𝑡𝑦</m:t>
                              </m:r>
                            </m:e>
                            <m:sub>
                              <m:r>
                                <a:rPr lang="en-US" i="1">
                                  <a:latin typeface="Cambria Math" panose="02040503050406030204" pitchFamily="18" charset="0"/>
                                </a:rPr>
                                <m:t>𝑝𝑢</m:t>
                              </m:r>
                            </m:sub>
                            <m:sup>
                              <m:r>
                                <a:rPr lang="en-US" i="1">
                                  <a:latin typeface="Cambria Math" panose="02040503050406030204" pitchFamily="18" charset="0"/>
                                </a:rPr>
                                <m:t>𝑊𝑎𝑖𝑡</m:t>
                              </m:r>
                            </m:sup>
                          </m:sSubSup>
                          <m:sSubSup>
                            <m:sSubSupPr>
                              <m:ctrlPr>
                                <a:rPr lang="en-US" i="1">
                                  <a:latin typeface="Cambria Math" panose="02040503050406030204" pitchFamily="18" charset="0"/>
                                </a:rPr>
                              </m:ctrlPr>
                            </m:sSubSupPr>
                            <m:e>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𝑇</m:t>
                                  </m:r>
                                </m:e>
                                <m:sub>
                                  <m:r>
                                    <a:rPr lang="en-US" i="1">
                                      <a:latin typeface="Cambria Math" panose="02040503050406030204" pitchFamily="18" charset="0"/>
                                    </a:rPr>
                                    <m:t>𝑝𝑢</m:t>
                                  </m:r>
                                  <m:r>
                                    <a:rPr lang="en-US" i="1">
                                      <a:latin typeface="Cambria Math" panose="02040503050406030204" pitchFamily="18" charset="0"/>
                                    </a:rPr>
                                    <m:t>,</m:t>
                                  </m:r>
                                  <m:r>
                                    <a:rPr lang="en-US" i="1">
                                      <a:latin typeface="Cambria Math" panose="02040503050406030204" pitchFamily="18" charset="0"/>
                                    </a:rPr>
                                    <m:t>𝑈𝑇</m:t>
                                  </m:r>
                                </m:sub>
                                <m:sup>
                                  <m:r>
                                    <a:rPr lang="en-US" i="1">
                                      <a:latin typeface="Cambria Math" panose="02040503050406030204" pitchFamily="18" charset="0"/>
                                    </a:rPr>
                                    <m:t>𝐴𝐶𝐶</m:t>
                                  </m:r>
                                  <m:r>
                                    <a:rPr lang="en-US" i="1">
                                      <a:latin typeface="Cambria Math" panose="02040503050406030204" pitchFamily="18" charset="0"/>
                                    </a:rPr>
                                    <m:t>/</m:t>
                                  </m:r>
                                  <m:r>
                                    <a:rPr lang="en-US" i="1">
                                      <a:latin typeface="Cambria Math" panose="02040503050406030204" pitchFamily="18" charset="0"/>
                                    </a:rPr>
                                    <m:t>𝐸𝐺𝑅</m:t>
                                  </m:r>
                                </m:sup>
                              </m:sSubSup>
                              <m:r>
                                <a:rPr lang="en-US" i="1">
                                  <a:latin typeface="Cambria Math" panose="02040503050406030204" pitchFamily="18" charset="0"/>
                                </a:rPr>
                                <m:t>×</m:t>
                              </m:r>
                              <m:r>
                                <a:rPr lang="en-US" i="1">
                                  <a:latin typeface="Cambria Math" panose="02040503050406030204" pitchFamily="18" charset="0"/>
                                </a:rPr>
                                <m:t>𝑃𝑒𝑛𝑎𝑙𝑡𝑦</m:t>
                              </m:r>
                            </m:e>
                            <m:sub>
                              <m:r>
                                <a:rPr lang="en-US" i="1">
                                  <a:latin typeface="Cambria Math" panose="02040503050406030204" pitchFamily="18" charset="0"/>
                                </a:rPr>
                                <m:t>𝑝𝑢</m:t>
                              </m:r>
                            </m:sub>
                            <m:sup>
                              <m:r>
                                <a:rPr lang="en-US" i="1">
                                  <a:latin typeface="Cambria Math" panose="02040503050406030204" pitchFamily="18" charset="0"/>
                                </a:rPr>
                                <m:t>𝐴𝐶𝐶</m:t>
                              </m:r>
                              <m:r>
                                <a:rPr lang="en-US" i="1">
                                  <a:latin typeface="Cambria Math" panose="02040503050406030204" pitchFamily="18" charset="0"/>
                                </a:rPr>
                                <m:t>/</m:t>
                              </m:r>
                              <m:r>
                                <a:rPr lang="en-US" i="1">
                                  <a:latin typeface="Cambria Math" panose="02040503050406030204" pitchFamily="18" charset="0"/>
                                </a:rPr>
                                <m:t>𝐸𝐺𝑅</m:t>
                              </m:r>
                            </m:sup>
                          </m:sSubSup>
                          <m:r>
                            <a:rPr lang="en-US" i="1">
                              <a:latin typeface="Cambria Math" panose="02040503050406030204" pitchFamily="18" charset="0"/>
                            </a:rPr>
                            <m:t>)</m:t>
                          </m:r>
                        </m:e>
                      </m:d>
                    </m:oMath>
                  </m:oMathPara>
                </a14:m>
                <a:endParaRPr lang="en-US" dirty="0"/>
              </a:p>
              <a:p>
                <a:pPr marL="0" indent="0">
                  <a:buNone/>
                </a:pP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𝑝𝑢</m:t>
                          </m:r>
                        </m:sub>
                        <m:sup>
                          <m:r>
                            <a:rPr lang="en-US" i="1">
                              <a:latin typeface="Cambria Math" panose="02040503050406030204" pitchFamily="18" charset="0"/>
                            </a:rPr>
                            <m:t>𝐼𝑛𝑉𝑒h𝑖𝑐𝑙𝑒</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𝐿</m:t>
                          </m:r>
                        </m:e>
                        <m:sub>
                          <m:r>
                            <a:rPr lang="en-US" i="1">
                              <a:latin typeface="Cambria Math" panose="02040503050406030204" pitchFamily="18" charset="0"/>
                            </a:rPr>
                            <m:t>𝑝𝑢</m:t>
                          </m:r>
                        </m:sub>
                        <m:sup>
                          <m:r>
                            <a:rPr lang="en-US" i="1">
                              <a:latin typeface="Cambria Math" panose="02040503050406030204" pitchFamily="18" charset="0"/>
                            </a:rPr>
                            <m:t>𝑇𝑟𝑖𝑝</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𝑝𝑢</m:t>
                          </m:r>
                          <m:r>
                            <a:rPr lang="en-US" i="1">
                              <a:latin typeface="Cambria Math" panose="02040503050406030204" pitchFamily="18" charset="0"/>
                            </a:rPr>
                            <m:t>,</m:t>
                          </m:r>
                          <m:r>
                            <a:rPr lang="en-US" i="1">
                              <a:latin typeface="Cambria Math" panose="02040503050406030204" pitchFamily="18" charset="0"/>
                            </a:rPr>
                            <m:t>𝑈𝑇</m:t>
                          </m:r>
                        </m:sub>
                        <m:sup>
                          <m:r>
                            <a:rPr lang="en-US" i="1">
                              <a:latin typeface="Cambria Math" panose="02040503050406030204" pitchFamily="18" charset="0"/>
                            </a:rPr>
                            <m:t>𝐴𝑣𝑒𝑟𝑎𝑔𝑒</m:t>
                          </m:r>
                        </m:sup>
                      </m:sSubSup>
                    </m:oMath>
                  </m:oMathPara>
                </a14:m>
                <a:endParaRPr lang="en-US" dirty="0" smtClean="0"/>
              </a:p>
              <a:p>
                <a:pPr marL="0" indent="0">
                  <a:buNone/>
                </a:pPr>
                <a:endParaRPr lang="en-US" b="1" dirty="0" smtClean="0"/>
              </a:p>
              <a:p>
                <a:pPr marL="0" indent="0">
                  <a:buNone/>
                </a:pPr>
                <a:endParaRPr lang="en-US" b="1" dirty="0"/>
              </a:p>
              <a:p>
                <a:pPr marL="0" indent="0">
                  <a:buNone/>
                </a:pPr>
                <a:r>
                  <a:rPr lang="en-US" b="1" dirty="0" smtClean="0"/>
                  <a:t>Total </a:t>
                </a:r>
                <a:r>
                  <a:rPr lang="en-US" b="1" dirty="0"/>
                  <a:t>Cost</a:t>
                </a:r>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𝑚</m:t>
                          </m:r>
                        </m:sub>
                        <m:sup>
                          <m:r>
                            <a:rPr lang="en-US" i="1">
                              <a:latin typeface="Cambria Math" panose="02040503050406030204" pitchFamily="18" charset="0"/>
                            </a:rPr>
                            <m:t>𝑇𝑜𝑡𝑎𝑙</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𝑚</m:t>
                          </m:r>
                        </m:sub>
                        <m:sup>
                          <m:r>
                            <a:rPr lang="en-US" i="1">
                              <a:latin typeface="Cambria Math" panose="02040503050406030204" pitchFamily="18" charset="0"/>
                            </a:rPr>
                            <m:t>𝑇𝑎𝑛𝑔𝑖𝑏𝑙𝑒</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𝑚</m:t>
                          </m:r>
                        </m:sub>
                        <m:sup>
                          <m:r>
                            <a:rPr lang="en-US" i="1">
                              <a:latin typeface="Cambria Math" panose="02040503050406030204" pitchFamily="18" charset="0"/>
                            </a:rPr>
                            <m:t>𝐼𝑛𝑡𝑎𝑛𝑔𝑖𝑏𝑙𝑒</m:t>
                          </m:r>
                        </m:sup>
                      </m:sSubSup>
                    </m:oMath>
                  </m:oMathPara>
                </a14:m>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𝑛𝑖</m:t>
                          </m:r>
                        </m:sub>
                      </m:sSub>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𝑛𝑖</m:t>
                                  </m:r>
                                </m:sub>
                                <m:sup>
                                  <m:r>
                                    <a:rPr lang="en-US" i="1">
                                      <a:latin typeface="Cambria Math" panose="02040503050406030204" pitchFamily="18" charset="0"/>
                                    </a:rPr>
                                    <m:t>𝑇𝑜𝑡𝑎𝑙</m:t>
                                  </m:r>
                                </m:sup>
                              </m:sSubSup>
                            </m:e>
                          </m:d>
                        </m:e>
                        <m:sup>
                          <m:r>
                            <a:rPr lang="en-US" i="1">
                              <a:latin typeface="Cambria Math" panose="02040503050406030204" pitchFamily="18" charset="0"/>
                            </a:rPr>
                            <m:t>−1</m:t>
                          </m:r>
                        </m:sup>
                      </m:sSup>
                    </m:oMath>
                  </m:oMathPara>
                </a14:m>
                <a:endParaRPr lang="en-US" dirty="0"/>
              </a:p>
              <a:p>
                <a:pPr marL="0" indent="0">
                  <a:buNone/>
                </a:pPr>
                <a:endParaRPr lang="en-US" dirty="0"/>
              </a:p>
              <a:p>
                <a:endParaRPr lang="en-US" dirty="0" smtClean="0"/>
              </a:p>
              <a:p>
                <a:r>
                  <a:rPr lang="en-US" dirty="0" smtClean="0"/>
                  <a:t>Individual </a:t>
                </a:r>
                <a:r>
                  <a:rPr lang="en-US" dirty="0"/>
                  <a:t>n will choose alternative </a:t>
                </a:r>
                <a:r>
                  <a:rPr lang="en-US" baseline="-25000" dirty="0" err="1"/>
                  <a:t>i</a:t>
                </a:r>
                <a:r>
                  <a:rPr lang="en-US" baseline="-25000" dirty="0"/>
                  <a:t>*</a:t>
                </a:r>
                <a:r>
                  <a:rPr lang="en-US" dirty="0"/>
                  <a:t> if and only if</a:t>
                </a:r>
                <a:r>
                  <a:rPr lang="en-US" dirty="0" smtClean="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𝑛</m:t>
                        </m:r>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𝑛𝑖</m:t>
                        </m:r>
                      </m:sub>
                    </m:sSub>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𝑛</m:t>
                        </m:r>
                      </m:sub>
                    </m:sSub>
                    <m:r>
                      <a:rPr lang="en-US" i="1">
                        <a:latin typeface="Cambria Math" panose="02040503050406030204" pitchFamily="18" charset="0"/>
                      </a:rPr>
                      <m:t> </m:t>
                    </m:r>
                    <m:r>
                      <a:rPr lang="en-US" i="1">
                        <a:latin typeface="Cambria Math" panose="02040503050406030204" pitchFamily="18" charset="0"/>
                      </a:rPr>
                      <m:t>𝑎𝑛𝑑</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692697"/>
                <a:ext cx="8964488" cy="6165304"/>
              </a:xfrm>
              <a:blipFill>
                <a:blip r:embed="rId3"/>
                <a:stretch>
                  <a:fillRect l="-1360"/>
                </a:stretch>
              </a:blipFill>
            </p:spPr>
            <p:txBody>
              <a:bodyPr/>
              <a:lstStyle/>
              <a:p>
                <a:r>
                  <a:rPr lang="da-DK">
                    <a:noFill/>
                  </a:rPr>
                  <a:t> </a:t>
                </a:r>
              </a:p>
            </p:txBody>
          </p:sp>
        </mc:Fallback>
      </mc:AlternateContent>
      <p:sp>
        <p:nvSpPr>
          <p:cNvPr id="4" name="Title 1"/>
          <p:cNvSpPr>
            <a:spLocks noGrp="1"/>
          </p:cNvSpPr>
          <p:nvPr>
            <p:ph type="title"/>
          </p:nvPr>
        </p:nvSpPr>
        <p:spPr>
          <a:xfrm>
            <a:off x="611560" y="116632"/>
            <a:ext cx="6984776" cy="476672"/>
          </a:xfrm>
        </p:spPr>
        <p:txBody>
          <a:bodyPr/>
          <a:lstStyle/>
          <a:p>
            <a:r>
              <a:rPr lang="en-US" dirty="0"/>
              <a:t>Public</a:t>
            </a:r>
            <a:endParaRPr lang="da-DK" dirty="0"/>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5724128" y="6331847"/>
            <a:ext cx="1441939" cy="481529"/>
          </a:xfrm>
          <a:prstGeom prst="rect">
            <a:avLst/>
          </a:prstGeom>
        </p:spPr>
      </p:pic>
      <p:pic>
        <p:nvPicPr>
          <p:cNvPr id="6" name="Picture 5"/>
          <p:cNvPicPr>
            <a:picLocks noChangeAspect="1"/>
          </p:cNvPicPr>
          <p:nvPr/>
        </p:nvPicPr>
        <p:blipFill>
          <a:blip r:embed="rId6"/>
          <a:stretch>
            <a:fillRect/>
          </a:stretch>
        </p:blipFill>
        <p:spPr>
          <a:xfrm>
            <a:off x="7334173" y="6430809"/>
            <a:ext cx="1800200" cy="379253"/>
          </a:xfrm>
          <a:prstGeom prst="rect">
            <a:avLst/>
          </a:prstGeom>
        </p:spPr>
      </p:pic>
      <p:sp>
        <p:nvSpPr>
          <p:cNvPr id="7" name="Slide Number Placeholder 6"/>
          <p:cNvSpPr>
            <a:spLocks noGrp="1"/>
          </p:cNvSpPr>
          <p:nvPr>
            <p:ph type="sldNum" sz="quarter" idx="11"/>
          </p:nvPr>
        </p:nvSpPr>
        <p:spPr/>
        <p:txBody>
          <a:bodyPr/>
          <a:lstStyle/>
          <a:p>
            <a:pPr>
              <a:defRPr/>
            </a:pPr>
            <a:fld id="{A21B015A-A69A-44A0-B305-CB8F5CB5A80A}" type="slidenum">
              <a:rPr lang="en-US" altLang="en-US" smtClean="0"/>
              <a:pPr>
                <a:defRPr/>
              </a:pPr>
              <a:t>14</a:t>
            </a:fld>
            <a:endParaRPr lang="en-US" altLang="en-US"/>
          </a:p>
        </p:txBody>
      </p:sp>
    </p:spTree>
    <p:extLst>
      <p:ext uri="{BB962C8B-B14F-4D97-AF65-F5344CB8AC3E}">
        <p14:creationId xmlns:p14="http://schemas.microsoft.com/office/powerpoint/2010/main" val="3889307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459904"/>
          </a:xfrm>
        </p:spPr>
        <p:txBody>
          <a:bodyPr/>
          <a:lstStyle/>
          <a:p>
            <a:r>
              <a:rPr lang="da-DK" dirty="0" err="1" smtClean="0"/>
              <a:t>Calibration</a:t>
            </a:r>
            <a:endParaRPr lang="da-DK" dirty="0"/>
          </a:p>
        </p:txBody>
      </p:sp>
      <p:sp>
        <p:nvSpPr>
          <p:cNvPr id="5" name="Slide Number Placeholder 4"/>
          <p:cNvSpPr>
            <a:spLocks noGrp="1"/>
          </p:cNvSpPr>
          <p:nvPr>
            <p:ph type="sldNum" sz="quarter" idx="11"/>
          </p:nvPr>
        </p:nvSpPr>
        <p:spPr/>
        <p:txBody>
          <a:bodyPr/>
          <a:lstStyle/>
          <a:p>
            <a:pPr>
              <a:defRPr/>
            </a:pPr>
            <a:fld id="{A21B015A-A69A-44A0-B305-CB8F5CB5A80A}" type="slidenum">
              <a:rPr lang="en-US" altLang="en-US" smtClean="0"/>
              <a:pPr>
                <a:defRPr/>
              </a:pPr>
              <a:t>15</a:t>
            </a:fld>
            <a:endParaRPr lang="en-US" altLang="en-US"/>
          </a:p>
        </p:txBody>
      </p:sp>
      <p:pic>
        <p:nvPicPr>
          <p:cNvPr id="7" name="Picture 6"/>
          <p:cNvPicPr>
            <a:picLocks noChangeAspect="1"/>
          </p:cNvPicPr>
          <p:nvPr/>
        </p:nvPicPr>
        <p:blipFill>
          <a:blip r:embed="rId2"/>
          <a:stretch>
            <a:fillRect/>
          </a:stretch>
        </p:blipFill>
        <p:spPr>
          <a:xfrm>
            <a:off x="762794" y="1124744"/>
            <a:ext cx="7913662" cy="4976415"/>
          </a:xfrm>
          <a:prstGeom prst="rect">
            <a:avLst/>
          </a:prstGeom>
        </p:spPr>
      </p:pic>
      <p:pic>
        <p:nvPicPr>
          <p:cNvPr id="8" name="Picture 7"/>
          <p:cNvPicPr>
            <a:picLocks noChangeAspect="1"/>
          </p:cNvPicPr>
          <p:nvPr/>
        </p:nvPicPr>
        <p:blipFill>
          <a:blip r:embed="rId3"/>
          <a:stretch>
            <a:fillRect/>
          </a:stretch>
        </p:blipFill>
        <p:spPr>
          <a:xfrm>
            <a:off x="7334173" y="6430809"/>
            <a:ext cx="1800200" cy="379253"/>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5724128" y="6331847"/>
            <a:ext cx="1441939" cy="481529"/>
          </a:xfrm>
          <a:prstGeom prst="rect">
            <a:avLst/>
          </a:prstGeom>
        </p:spPr>
      </p:pic>
    </p:spTree>
    <p:extLst>
      <p:ext uri="{BB962C8B-B14F-4D97-AF65-F5344CB8AC3E}">
        <p14:creationId xmlns:p14="http://schemas.microsoft.com/office/powerpoint/2010/main" val="2751377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387896"/>
          </a:xfrm>
        </p:spPr>
        <p:txBody>
          <a:bodyPr/>
          <a:lstStyle/>
          <a:p>
            <a:r>
              <a:rPr lang="da-DK" dirty="0" err="1" smtClean="0"/>
              <a:t>Results</a:t>
            </a:r>
            <a:r>
              <a:rPr lang="da-DK" dirty="0" smtClean="0"/>
              <a:t> (BAU)</a:t>
            </a:r>
            <a:endParaRPr lang="da-DK" dirty="0"/>
          </a:p>
        </p:txBody>
      </p:sp>
      <p:sp>
        <p:nvSpPr>
          <p:cNvPr id="3" name="Content Placeholder 2"/>
          <p:cNvSpPr>
            <a:spLocks noGrp="1"/>
          </p:cNvSpPr>
          <p:nvPr>
            <p:ph idx="1"/>
          </p:nvPr>
        </p:nvSpPr>
        <p:spPr>
          <a:xfrm>
            <a:off x="609600" y="5229200"/>
            <a:ext cx="7772400" cy="936650"/>
          </a:xfrm>
        </p:spPr>
        <p:txBody>
          <a:bodyPr/>
          <a:lstStyle/>
          <a:p>
            <a:pPr>
              <a:lnSpc>
                <a:spcPct val="107000"/>
              </a:lnSpc>
              <a:spcAft>
                <a:spcPts val="800"/>
              </a:spcAft>
            </a:pPr>
            <a:r>
              <a:rPr lang="en-US" dirty="0" smtClean="0">
                <a:latin typeface="Calibri" panose="020F0502020204030204" pitchFamily="34" charset="0"/>
                <a:ea typeface="Calibri" panose="020F0502020204030204" pitchFamily="34" charset="0"/>
                <a:cs typeface="Arial" panose="020B0604020202020204" pitchFamily="34" charset="0"/>
              </a:rPr>
              <a:t>The results will predict </a:t>
            </a:r>
            <a:r>
              <a:rPr lang="en-US" dirty="0">
                <a:latin typeface="Calibri" panose="020F0502020204030204" pitchFamily="34" charset="0"/>
                <a:ea typeface="Calibri" panose="020F0502020204030204" pitchFamily="34" charset="0"/>
                <a:cs typeface="Arial" panose="020B0604020202020204" pitchFamily="34" charset="0"/>
              </a:rPr>
              <a:t>commuter travel behavior and transportation system utilization in response to changes in </a:t>
            </a:r>
            <a:r>
              <a:rPr lang="en-US" dirty="0" smtClean="0">
                <a:latin typeface="Calibri" panose="020F0502020204030204" pitchFamily="34" charset="0"/>
                <a:ea typeface="Calibri" panose="020F0502020204030204" pitchFamily="34" charset="0"/>
                <a:cs typeface="Arial" panose="020B0604020202020204" pitchFamily="34" charset="0"/>
              </a:rPr>
              <a:t>fuel/ticket price, infrastructure (waiting/</a:t>
            </a:r>
            <a:r>
              <a:rPr lang="en-US" dirty="0" err="1" smtClean="0">
                <a:latin typeface="Calibri" panose="020F0502020204030204" pitchFamily="34" charset="0"/>
                <a:ea typeface="Calibri" panose="020F0502020204030204" pitchFamily="34" charset="0"/>
                <a:cs typeface="Arial" panose="020B0604020202020204" pitchFamily="34" charset="0"/>
              </a:rPr>
              <a:t>Acc</a:t>
            </a:r>
            <a:r>
              <a:rPr lang="en-US" dirty="0" smtClean="0">
                <a:latin typeface="Calibri" panose="020F0502020204030204" pitchFamily="34" charset="0"/>
                <a:ea typeface="Calibri" panose="020F0502020204030204" pitchFamily="34" charset="0"/>
                <a:cs typeface="Arial" panose="020B0604020202020204" pitchFamily="34" charset="0"/>
              </a:rPr>
              <a:t>/Egress time).</a:t>
            </a:r>
          </a:p>
          <a:p>
            <a:pPr>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a:p>
            <a:endParaRPr lang="da-DK"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724128" y="6331847"/>
            <a:ext cx="1441939" cy="481529"/>
          </a:xfrm>
          <a:prstGeom prst="rect">
            <a:avLst/>
          </a:prstGeom>
        </p:spPr>
      </p:pic>
      <p:pic>
        <p:nvPicPr>
          <p:cNvPr id="8" name="Picture 7"/>
          <p:cNvPicPr>
            <a:picLocks noChangeAspect="1"/>
          </p:cNvPicPr>
          <p:nvPr/>
        </p:nvPicPr>
        <p:blipFill>
          <a:blip r:embed="rId5"/>
          <a:stretch>
            <a:fillRect/>
          </a:stretch>
        </p:blipFill>
        <p:spPr>
          <a:xfrm>
            <a:off x="7334173" y="6430809"/>
            <a:ext cx="1800200" cy="379253"/>
          </a:xfrm>
          <a:prstGeom prst="rect">
            <a:avLst/>
          </a:prstGeom>
        </p:spPr>
      </p:pic>
      <p:sp>
        <p:nvSpPr>
          <p:cNvPr id="6" name="Slide Number Placeholder 5"/>
          <p:cNvSpPr>
            <a:spLocks noGrp="1"/>
          </p:cNvSpPr>
          <p:nvPr>
            <p:ph type="sldNum" sz="quarter" idx="11"/>
          </p:nvPr>
        </p:nvSpPr>
        <p:spPr/>
        <p:txBody>
          <a:bodyPr/>
          <a:lstStyle/>
          <a:p>
            <a:pPr>
              <a:defRPr/>
            </a:pPr>
            <a:fld id="{A21B015A-A69A-44A0-B305-CB8F5CB5A80A}" type="slidenum">
              <a:rPr lang="en-US" altLang="en-US" smtClean="0"/>
              <a:pPr>
                <a:defRPr/>
              </a:pPr>
              <a:t>16</a:t>
            </a:fld>
            <a:endParaRPr lang="en-US" altLang="en-US"/>
          </a:p>
        </p:txBody>
      </p:sp>
      <p:pic>
        <p:nvPicPr>
          <p:cNvPr id="9" name="Picture 8"/>
          <p:cNvPicPr>
            <a:picLocks noChangeAspect="1"/>
          </p:cNvPicPr>
          <p:nvPr/>
        </p:nvPicPr>
        <p:blipFill>
          <a:blip r:embed="rId6"/>
          <a:stretch>
            <a:fillRect/>
          </a:stretch>
        </p:blipFill>
        <p:spPr>
          <a:xfrm>
            <a:off x="922682" y="887993"/>
            <a:ext cx="6916995" cy="4076248"/>
          </a:xfrm>
          <a:prstGeom prst="rect">
            <a:avLst/>
          </a:prstGeom>
        </p:spPr>
      </p:pic>
    </p:spTree>
    <p:extLst>
      <p:ext uri="{BB962C8B-B14F-4D97-AF65-F5344CB8AC3E}">
        <p14:creationId xmlns:p14="http://schemas.microsoft.com/office/powerpoint/2010/main" val="1558162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da-DK" sz="2800" b="1" dirty="0"/>
              <a:t>THANK YOU FOR YOUR ATTENTION</a:t>
            </a:r>
          </a:p>
          <a:p>
            <a:endParaRPr lang="da-DK" sz="2800" b="1" dirty="0"/>
          </a:p>
          <a:p>
            <a:pPr marL="0" indent="0">
              <a:buNone/>
            </a:pPr>
            <a:r>
              <a:rPr lang="da-DK" sz="2800" dirty="0" err="1" smtClean="0"/>
              <a:t>Questions</a:t>
            </a:r>
            <a:r>
              <a:rPr lang="da-DK" sz="2800" dirty="0" smtClean="0"/>
              <a:t>? </a:t>
            </a:r>
          </a:p>
          <a:p>
            <a:pPr marL="0" indent="0">
              <a:buNone/>
            </a:pPr>
            <a:r>
              <a:rPr lang="da-DK" sz="2800" dirty="0" err="1" smtClean="0"/>
              <a:t>Comments</a:t>
            </a:r>
            <a:r>
              <a:rPr lang="da-DK" sz="2800" dirty="0" smtClean="0"/>
              <a:t>!</a:t>
            </a:r>
          </a:p>
          <a:p>
            <a:pPr marL="0" indent="0">
              <a:buNone/>
            </a:pPr>
            <a:endParaRPr lang="da-DK" sz="2800" dirty="0"/>
          </a:p>
          <a:p>
            <a:pPr marL="0" indent="0">
              <a:buNone/>
            </a:pPr>
            <a:r>
              <a:rPr lang="da-DK" sz="2800" dirty="0" smtClean="0">
                <a:hlinkClick r:id="rId3"/>
              </a:rPr>
              <a:t>moah@dtu.dk</a:t>
            </a:r>
            <a:endParaRPr lang="da-DK" sz="2800" dirty="0" smtClean="0"/>
          </a:p>
          <a:p>
            <a:pPr marL="0" indent="0">
              <a:buNone/>
            </a:pPr>
            <a:r>
              <a:rPr lang="en-US" altLang="en-US" sz="2800" dirty="0">
                <a:hlinkClick r:id="rId4"/>
              </a:rPr>
              <a:t>tanu.PriyaUteng@toi.no</a:t>
            </a:r>
            <a:endParaRPr lang="da-DK" sz="2800" dirty="0" smtClean="0"/>
          </a:p>
          <a:p>
            <a:pPr marL="0" indent="0">
              <a:buNone/>
            </a:pPr>
            <a:endParaRPr lang="da-DK" sz="2800" dirty="0"/>
          </a:p>
        </p:txBody>
      </p:sp>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5724128" y="6331847"/>
            <a:ext cx="1441939" cy="481529"/>
          </a:xfrm>
          <a:prstGeom prst="rect">
            <a:avLst/>
          </a:prstGeom>
        </p:spPr>
      </p:pic>
      <p:pic>
        <p:nvPicPr>
          <p:cNvPr id="7" name="Picture 6"/>
          <p:cNvPicPr>
            <a:picLocks noChangeAspect="1"/>
          </p:cNvPicPr>
          <p:nvPr/>
        </p:nvPicPr>
        <p:blipFill>
          <a:blip r:embed="rId7"/>
          <a:stretch>
            <a:fillRect/>
          </a:stretch>
        </p:blipFill>
        <p:spPr>
          <a:xfrm>
            <a:off x="7334173" y="6430809"/>
            <a:ext cx="1800200" cy="379253"/>
          </a:xfrm>
          <a:prstGeom prst="rect">
            <a:avLst/>
          </a:prstGeom>
        </p:spPr>
      </p:pic>
      <p:sp>
        <p:nvSpPr>
          <p:cNvPr id="4" name="Slide Number Placeholder 3"/>
          <p:cNvSpPr>
            <a:spLocks noGrp="1"/>
          </p:cNvSpPr>
          <p:nvPr>
            <p:ph type="sldNum" sz="quarter" idx="11"/>
          </p:nvPr>
        </p:nvSpPr>
        <p:spPr/>
        <p:txBody>
          <a:bodyPr/>
          <a:lstStyle/>
          <a:p>
            <a:pPr>
              <a:defRPr/>
            </a:pPr>
            <a:fld id="{A21B015A-A69A-44A0-B305-CB8F5CB5A80A}" type="slidenum">
              <a:rPr lang="en-US" altLang="en-US" smtClean="0"/>
              <a:pPr>
                <a:defRPr/>
              </a:pPr>
              <a:t>17</a:t>
            </a:fld>
            <a:endParaRPr lang="en-US" altLang="en-US"/>
          </a:p>
        </p:txBody>
      </p:sp>
    </p:spTree>
    <p:extLst>
      <p:ext uri="{BB962C8B-B14F-4D97-AF65-F5344CB8AC3E}">
        <p14:creationId xmlns:p14="http://schemas.microsoft.com/office/powerpoint/2010/main" val="1439815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3291"/>
            <a:ext cx="7772400" cy="387896"/>
          </a:xfrm>
        </p:spPr>
        <p:txBody>
          <a:bodyPr/>
          <a:lstStyle/>
          <a:p>
            <a:r>
              <a:rPr lang="da-DK" dirty="0" smtClean="0"/>
              <a:t>Main avenues for decarbonization of </a:t>
            </a:r>
            <a:r>
              <a:rPr lang="da-DK" dirty="0" err="1" smtClean="0"/>
              <a:t>inland</a:t>
            </a:r>
            <a:r>
              <a:rPr lang="da-DK" dirty="0" smtClean="0"/>
              <a:t> transport</a:t>
            </a:r>
            <a:endParaRPr lang="da-DK"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0275198"/>
              </p:ext>
            </p:extLst>
          </p:nvPr>
        </p:nvGraphicFramePr>
        <p:xfrm>
          <a:off x="609600" y="1124744"/>
          <a:ext cx="7772400" cy="4565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Lst>
          </a:blip>
          <a:stretch>
            <a:fillRect/>
          </a:stretch>
        </p:blipFill>
        <p:spPr>
          <a:xfrm>
            <a:off x="5724128" y="6331847"/>
            <a:ext cx="1441939" cy="481529"/>
          </a:xfrm>
          <a:prstGeom prst="rect">
            <a:avLst/>
          </a:prstGeom>
        </p:spPr>
      </p:pic>
      <p:pic>
        <p:nvPicPr>
          <p:cNvPr id="7" name="Picture 6"/>
          <p:cNvPicPr>
            <a:picLocks noChangeAspect="1"/>
          </p:cNvPicPr>
          <p:nvPr/>
        </p:nvPicPr>
        <p:blipFill>
          <a:blip r:embed="rId10"/>
          <a:stretch>
            <a:fillRect/>
          </a:stretch>
        </p:blipFill>
        <p:spPr>
          <a:xfrm>
            <a:off x="7334173" y="6430809"/>
            <a:ext cx="1800200" cy="379253"/>
          </a:xfrm>
          <a:prstGeom prst="rect">
            <a:avLst/>
          </a:prstGeom>
        </p:spPr>
      </p:pic>
      <p:sp>
        <p:nvSpPr>
          <p:cNvPr id="5" name="Slide Number Placeholder 4"/>
          <p:cNvSpPr>
            <a:spLocks noGrp="1"/>
          </p:cNvSpPr>
          <p:nvPr>
            <p:ph type="sldNum" sz="quarter" idx="11"/>
          </p:nvPr>
        </p:nvSpPr>
        <p:spPr/>
        <p:txBody>
          <a:bodyPr/>
          <a:lstStyle/>
          <a:p>
            <a:pPr>
              <a:defRPr/>
            </a:pPr>
            <a:fld id="{A21B015A-A69A-44A0-B305-CB8F5CB5A80A}" type="slidenum">
              <a:rPr lang="en-US" altLang="en-US" smtClean="0"/>
              <a:pPr>
                <a:defRPr/>
              </a:pPr>
              <a:t>2</a:t>
            </a:fld>
            <a:endParaRPr lang="en-US" altLang="en-US"/>
          </a:p>
        </p:txBody>
      </p:sp>
    </p:spTree>
    <p:extLst>
      <p:ext uri="{BB962C8B-B14F-4D97-AF65-F5344CB8AC3E}">
        <p14:creationId xmlns:p14="http://schemas.microsoft.com/office/powerpoint/2010/main" val="103480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304800"/>
            <a:ext cx="7772400" cy="459904"/>
          </a:xfrm>
        </p:spPr>
        <p:txBody>
          <a:bodyPr/>
          <a:lstStyle/>
          <a:p>
            <a:r>
              <a:rPr lang="da-DK" altLang="en-US" dirty="0" err="1" smtClean="0"/>
              <a:t>What</a:t>
            </a:r>
            <a:r>
              <a:rPr lang="da-DK" altLang="en-US" dirty="0" smtClean="0"/>
              <a:t> is modal </a:t>
            </a:r>
            <a:r>
              <a:rPr lang="da-DK" altLang="en-US" dirty="0" err="1" smtClean="0"/>
              <a:t>shift</a:t>
            </a:r>
            <a:endParaRPr lang="da-DK" altLang="en-US" dirty="0" smtClean="0"/>
          </a:p>
        </p:txBody>
      </p:sp>
      <p:pic>
        <p:nvPicPr>
          <p:cNvPr id="12293" name="Picture 7" descr="https://people.hofstra.edu/geotrans/eng/ch3en/conc3en/img/modalshi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017" y="1700808"/>
            <a:ext cx="6721283" cy="439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337808" y="1476875"/>
            <a:ext cx="1798698" cy="1077218"/>
          </a:xfrm>
          <a:prstGeom prst="rect">
            <a:avLst/>
          </a:prstGeom>
        </p:spPr>
        <p:txBody>
          <a:bodyPr wrap="none">
            <a:spAutoFit/>
          </a:bodyPr>
          <a:lstStyle/>
          <a:p>
            <a:r>
              <a:rPr lang="en-US" altLang="en-US" dirty="0"/>
              <a:t>cost, </a:t>
            </a:r>
            <a:endParaRPr lang="en-US" altLang="en-US" dirty="0" smtClean="0"/>
          </a:p>
          <a:p>
            <a:r>
              <a:rPr lang="en-US" altLang="en-US" dirty="0" smtClean="0"/>
              <a:t>time</a:t>
            </a:r>
            <a:r>
              <a:rPr lang="en-US" altLang="en-US" dirty="0"/>
              <a:t>, </a:t>
            </a:r>
            <a:endParaRPr lang="en-US" altLang="en-US" dirty="0" smtClean="0"/>
          </a:p>
          <a:p>
            <a:r>
              <a:rPr lang="en-US" altLang="en-US" dirty="0" smtClean="0"/>
              <a:t>level </a:t>
            </a:r>
            <a:r>
              <a:rPr lang="en-US" altLang="en-US" dirty="0"/>
              <a:t>of service </a:t>
            </a:r>
            <a:endParaRPr lang="en-US" altLang="en-US" dirty="0" smtClean="0"/>
          </a:p>
          <a:p>
            <a:r>
              <a:rPr lang="en-US" altLang="en-US" dirty="0" smtClean="0"/>
              <a:t>or </a:t>
            </a:r>
            <a:r>
              <a:rPr lang="en-US" altLang="en-US" dirty="0"/>
              <a:t>reliability </a:t>
            </a:r>
            <a:endParaRPr lang="en-GB" dirty="0"/>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5724128" y="6331847"/>
            <a:ext cx="1441939" cy="481529"/>
          </a:xfrm>
          <a:prstGeom prst="rect">
            <a:avLst/>
          </a:prstGeom>
        </p:spPr>
      </p:pic>
      <p:pic>
        <p:nvPicPr>
          <p:cNvPr id="9" name="Picture 8"/>
          <p:cNvPicPr>
            <a:picLocks noChangeAspect="1"/>
          </p:cNvPicPr>
          <p:nvPr/>
        </p:nvPicPr>
        <p:blipFill>
          <a:blip r:embed="rId6"/>
          <a:stretch>
            <a:fillRect/>
          </a:stretch>
        </p:blipFill>
        <p:spPr>
          <a:xfrm>
            <a:off x="7334173" y="6430809"/>
            <a:ext cx="1800200" cy="379253"/>
          </a:xfrm>
          <a:prstGeom prst="rect">
            <a:avLst/>
          </a:prstGeom>
        </p:spPr>
      </p:pic>
      <p:sp>
        <p:nvSpPr>
          <p:cNvPr id="4" name="Slide Number Placeholder 3"/>
          <p:cNvSpPr>
            <a:spLocks noGrp="1"/>
          </p:cNvSpPr>
          <p:nvPr>
            <p:ph type="sldNum" sz="quarter" idx="11"/>
          </p:nvPr>
        </p:nvSpPr>
        <p:spPr/>
        <p:txBody>
          <a:bodyPr/>
          <a:lstStyle/>
          <a:p>
            <a:pPr>
              <a:defRPr/>
            </a:pPr>
            <a:fld id="{A21B015A-A69A-44A0-B305-CB8F5CB5A80A}" type="slidenum">
              <a:rPr lang="en-US" altLang="en-US" smtClean="0"/>
              <a:pPr>
                <a:defRPr/>
              </a:pPr>
              <a:t>3</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772400" cy="459904"/>
          </a:xfrm>
        </p:spPr>
        <p:txBody>
          <a:bodyPr/>
          <a:lstStyle/>
          <a:p>
            <a:r>
              <a:rPr lang="da-DK" dirty="0" smtClean="0"/>
              <a:t>Dimensions of </a:t>
            </a:r>
            <a:r>
              <a:rPr lang="da-DK" dirty="0" err="1" smtClean="0"/>
              <a:t>different</a:t>
            </a:r>
            <a:r>
              <a:rPr lang="da-DK" dirty="0" smtClean="0"/>
              <a:t> modes</a:t>
            </a:r>
            <a:endParaRPr lang="da-DK" dirty="0"/>
          </a:p>
        </p:txBody>
      </p:sp>
      <p:pic>
        <p:nvPicPr>
          <p:cNvPr id="31746" name="Picture 2" descr="https://people.hofstra.edu/geotrans/eng/ch1en/conc1en/img/movementspace.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3818" y="1600200"/>
            <a:ext cx="6403964" cy="4565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5724128" y="6331847"/>
            <a:ext cx="1441939" cy="481529"/>
          </a:xfrm>
          <a:prstGeom prst="rect">
            <a:avLst/>
          </a:prstGeom>
        </p:spPr>
      </p:pic>
      <p:pic>
        <p:nvPicPr>
          <p:cNvPr id="8" name="Picture 7"/>
          <p:cNvPicPr>
            <a:picLocks noChangeAspect="1"/>
          </p:cNvPicPr>
          <p:nvPr/>
        </p:nvPicPr>
        <p:blipFill>
          <a:blip r:embed="rId6"/>
          <a:stretch>
            <a:fillRect/>
          </a:stretch>
        </p:blipFill>
        <p:spPr>
          <a:xfrm>
            <a:off x="7334173" y="6430809"/>
            <a:ext cx="1800200" cy="379253"/>
          </a:xfrm>
          <a:prstGeom prst="rect">
            <a:avLst/>
          </a:prstGeom>
        </p:spPr>
      </p:pic>
      <p:sp>
        <p:nvSpPr>
          <p:cNvPr id="3" name="Oval 2"/>
          <p:cNvSpPr/>
          <p:nvPr/>
        </p:nvSpPr>
        <p:spPr bwMode="auto">
          <a:xfrm>
            <a:off x="1293818" y="980728"/>
            <a:ext cx="1982038" cy="504056"/>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da-DK" sz="1600" i="0" u="none" strike="noStrike" normalizeH="0" baseline="0" dirty="0" smtClean="0">
                <a:ln w="0"/>
                <a:effectLst>
                  <a:outerShdw blurRad="38100" dist="19050" dir="2700000" algn="tl" rotWithShape="0">
                    <a:schemeClr val="dk1">
                      <a:alpha val="40000"/>
                    </a:schemeClr>
                  </a:outerShdw>
                </a:effectLst>
                <a:latin typeface="Verdana" pitchFamily="34" charset="0"/>
                <a:ea typeface="ＭＳ Ｐゴシック" pitchFamily="-80" charset="-128"/>
              </a:rPr>
              <a:t>Travel Time</a:t>
            </a:r>
          </a:p>
        </p:txBody>
      </p:sp>
      <p:sp>
        <p:nvSpPr>
          <p:cNvPr id="9" name="Oval 8"/>
          <p:cNvSpPr/>
          <p:nvPr/>
        </p:nvSpPr>
        <p:spPr bwMode="auto">
          <a:xfrm>
            <a:off x="5454078" y="958557"/>
            <a:ext cx="1982038" cy="504056"/>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da-DK" sz="1600" i="0" u="none" strike="noStrike" normalizeH="0" baseline="0" dirty="0" smtClean="0">
                <a:ln w="0"/>
                <a:effectLst>
                  <a:outerShdw blurRad="38100" dist="19050" dir="2700000" algn="tl" rotWithShape="0">
                    <a:schemeClr val="dk1">
                      <a:alpha val="40000"/>
                    </a:schemeClr>
                  </a:outerShdw>
                </a:effectLst>
                <a:latin typeface="Verdana" pitchFamily="34" charset="0"/>
                <a:ea typeface="ＭＳ Ｐゴシック" pitchFamily="-80" charset="-128"/>
              </a:rPr>
              <a:t>Travel Budget</a:t>
            </a:r>
          </a:p>
        </p:txBody>
      </p:sp>
      <p:sp>
        <p:nvSpPr>
          <p:cNvPr id="5" name="Slide Number Placeholder 4"/>
          <p:cNvSpPr>
            <a:spLocks noGrp="1"/>
          </p:cNvSpPr>
          <p:nvPr>
            <p:ph type="sldNum" sz="quarter" idx="11"/>
          </p:nvPr>
        </p:nvSpPr>
        <p:spPr/>
        <p:txBody>
          <a:bodyPr/>
          <a:lstStyle/>
          <a:p>
            <a:pPr>
              <a:defRPr/>
            </a:pPr>
            <a:fld id="{A21B015A-A69A-44A0-B305-CB8F5CB5A80A}" type="slidenum">
              <a:rPr lang="en-US" altLang="en-US" smtClean="0"/>
              <a:pPr>
                <a:defRPr/>
              </a:pPr>
              <a:t>4</a:t>
            </a:fld>
            <a:endParaRPr lang="en-US" altLang="en-US"/>
          </a:p>
        </p:txBody>
      </p:sp>
    </p:spTree>
    <p:extLst>
      <p:ext uri="{BB962C8B-B14F-4D97-AF65-F5344CB8AC3E}">
        <p14:creationId xmlns:p14="http://schemas.microsoft.com/office/powerpoint/2010/main" val="2541229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78940" y="3933056"/>
            <a:ext cx="3666157" cy="2031343"/>
          </a:xfrm>
          <a:prstGeom prst="rect">
            <a:avLst/>
          </a:prstGeom>
        </p:spPr>
      </p:pic>
      <p:sp>
        <p:nvSpPr>
          <p:cNvPr id="15362" name="Title 1"/>
          <p:cNvSpPr>
            <a:spLocks noGrp="1"/>
          </p:cNvSpPr>
          <p:nvPr>
            <p:ph type="title"/>
          </p:nvPr>
        </p:nvSpPr>
        <p:spPr>
          <a:xfrm>
            <a:off x="609600" y="304800"/>
            <a:ext cx="7772400" cy="387896"/>
          </a:xfrm>
        </p:spPr>
        <p:txBody>
          <a:bodyPr/>
          <a:lstStyle/>
          <a:p>
            <a:r>
              <a:rPr lang="da-DK" altLang="en-US" dirty="0" smtClean="0"/>
              <a:t>Agent </a:t>
            </a:r>
            <a:r>
              <a:rPr lang="da-DK" altLang="en-US" dirty="0" err="1" smtClean="0"/>
              <a:t>Based</a:t>
            </a:r>
            <a:r>
              <a:rPr lang="da-DK" altLang="en-US" dirty="0" smtClean="0"/>
              <a:t> </a:t>
            </a:r>
            <a:r>
              <a:rPr lang="da-DK" altLang="en-US" dirty="0" err="1" smtClean="0"/>
              <a:t>Modeling</a:t>
            </a:r>
            <a:r>
              <a:rPr lang="da-DK" altLang="en-US" dirty="0" smtClean="0"/>
              <a:t> in Modal </a:t>
            </a:r>
            <a:r>
              <a:rPr lang="da-DK" altLang="en-US" dirty="0" err="1" smtClean="0"/>
              <a:t>Shift</a:t>
            </a:r>
            <a:endParaRPr lang="da-DK" altLang="en-US" dirty="0" smtClean="0"/>
          </a:p>
        </p:txBody>
      </p:sp>
      <p:sp>
        <p:nvSpPr>
          <p:cNvPr id="15363" name="Content Placeholder 2"/>
          <p:cNvSpPr>
            <a:spLocks noGrp="1"/>
          </p:cNvSpPr>
          <p:nvPr>
            <p:ph idx="1"/>
          </p:nvPr>
        </p:nvSpPr>
        <p:spPr>
          <a:xfrm>
            <a:off x="609600" y="980728"/>
            <a:ext cx="7772400" cy="4565650"/>
          </a:xfrm>
        </p:spPr>
        <p:txBody>
          <a:bodyPr/>
          <a:lstStyle/>
          <a:p>
            <a:r>
              <a:rPr lang="da-DK" altLang="en-US" dirty="0" smtClean="0"/>
              <a:t>Travelers </a:t>
            </a:r>
            <a:r>
              <a:rPr lang="da-DK" altLang="en-US" dirty="0" err="1" smtClean="0"/>
              <a:t>are</a:t>
            </a:r>
            <a:r>
              <a:rPr lang="da-DK" altLang="en-US" dirty="0" smtClean="0"/>
              <a:t> </a:t>
            </a:r>
            <a:r>
              <a:rPr lang="en-US" altLang="en-US" dirty="0" smtClean="0"/>
              <a:t>regarded as agents.</a:t>
            </a:r>
          </a:p>
          <a:p>
            <a:endParaRPr lang="en-US" altLang="en-US" dirty="0" smtClean="0"/>
          </a:p>
          <a:p>
            <a:r>
              <a:rPr lang="en-US" altLang="en-US" dirty="0" smtClean="0"/>
              <a:t>Agents don’t have interaction with each other. </a:t>
            </a:r>
            <a:r>
              <a:rPr lang="en-US" altLang="en-US" dirty="0">
                <a:ea typeface="ＭＳ Ｐゴシック" panose="020B0600070205080204" pitchFamily="34" charset="-128"/>
              </a:rPr>
              <a:t>In TU Survey, there is no data about how people make decision. However, there are the historical data that how people </a:t>
            </a:r>
            <a:r>
              <a:rPr lang="en-US" altLang="en-US" dirty="0" smtClean="0">
                <a:ea typeface="ＭＳ Ｐゴシック" panose="020B0600070205080204" pitchFamily="34" charset="-128"/>
              </a:rPr>
              <a:t>accomplished the trip.</a:t>
            </a:r>
            <a:endParaRPr lang="en-US" altLang="en-US" dirty="0" smtClean="0"/>
          </a:p>
          <a:p>
            <a:endParaRPr lang="en-US" altLang="en-US" dirty="0" smtClean="0"/>
          </a:p>
          <a:p>
            <a:r>
              <a:rPr lang="en-US" altLang="en-US" dirty="0"/>
              <a:t>M</a:t>
            </a:r>
            <a:r>
              <a:rPr lang="en-US" altLang="en-US" dirty="0" smtClean="0"/>
              <a:t>ake decision according to decision rules </a:t>
            </a:r>
            <a:r>
              <a:rPr lang="en-US" altLang="en-US" dirty="0" smtClean="0">
                <a:ea typeface="ＭＳ Ｐゴシック" panose="020B0600070205080204" pitchFamily="34" charset="-128"/>
              </a:rPr>
              <a:t>in </a:t>
            </a:r>
            <a:r>
              <a:rPr lang="en-US" altLang="en-US" dirty="0">
                <a:ea typeface="ＭＳ Ｐゴシック" panose="020B0600070205080204" pitchFamily="34" charset="-128"/>
              </a:rPr>
              <a:t>the traffic </a:t>
            </a:r>
            <a:r>
              <a:rPr lang="en-US" altLang="en-US" dirty="0" smtClean="0">
                <a:ea typeface="ＭＳ Ｐゴシック" panose="020B0600070205080204" pitchFamily="34" charset="-128"/>
              </a:rPr>
              <a:t>system</a:t>
            </a:r>
            <a:r>
              <a:rPr lang="en-US" altLang="en-US" dirty="0" smtClean="0"/>
              <a:t>.</a:t>
            </a:r>
          </a:p>
          <a:p>
            <a:endParaRPr lang="da-DK" altLang="en-US" dirty="0" smtClean="0"/>
          </a:p>
          <a:p>
            <a:r>
              <a:rPr lang="da-DK" dirty="0" err="1" smtClean="0"/>
              <a:t>AnyLogic</a:t>
            </a:r>
            <a:r>
              <a:rPr lang="da-DK" dirty="0" smtClean="0"/>
              <a:t> </a:t>
            </a:r>
            <a:r>
              <a:rPr lang="da-DK" dirty="0" err="1" smtClean="0"/>
              <a:t>tool</a:t>
            </a:r>
            <a:r>
              <a:rPr lang="da-DK" dirty="0" smtClean="0"/>
              <a:t> </a:t>
            </a:r>
            <a:r>
              <a:rPr lang="da-DK" dirty="0" err="1" smtClean="0"/>
              <a:t>using</a:t>
            </a:r>
            <a:r>
              <a:rPr lang="da-DK" dirty="0" smtClean="0"/>
              <a:t> </a:t>
            </a:r>
            <a:r>
              <a:rPr lang="en-US" dirty="0"/>
              <a:t>JAVA </a:t>
            </a:r>
            <a:r>
              <a:rPr lang="en-US" dirty="0" smtClean="0"/>
              <a:t>programming.</a:t>
            </a:r>
            <a:endParaRPr lang="en-US" dirty="0"/>
          </a:p>
          <a:p>
            <a:endParaRPr lang="en-US" altLang="en-US" dirty="0" smtClean="0"/>
          </a:p>
          <a:p>
            <a:endParaRPr lang="en-US" altLang="en-US" dirty="0" smtClean="0"/>
          </a:p>
          <a:p>
            <a:pPr marL="0" indent="0">
              <a:buNone/>
            </a:pPr>
            <a:endParaRPr lang="da-DK" altLang="en-US" dirty="0" smtClean="0"/>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5724128" y="6331847"/>
            <a:ext cx="1441939" cy="481529"/>
          </a:xfrm>
          <a:prstGeom prst="rect">
            <a:avLst/>
          </a:prstGeom>
        </p:spPr>
      </p:pic>
      <p:pic>
        <p:nvPicPr>
          <p:cNvPr id="9" name="Picture 8"/>
          <p:cNvPicPr>
            <a:picLocks noChangeAspect="1"/>
          </p:cNvPicPr>
          <p:nvPr/>
        </p:nvPicPr>
        <p:blipFill>
          <a:blip r:embed="rId6"/>
          <a:stretch>
            <a:fillRect/>
          </a:stretch>
        </p:blipFill>
        <p:spPr>
          <a:xfrm>
            <a:off x="7334173" y="6430809"/>
            <a:ext cx="1800200" cy="379253"/>
          </a:xfrm>
          <a:prstGeom prst="rect">
            <a:avLst/>
          </a:prstGeom>
        </p:spPr>
      </p:pic>
      <p:sp>
        <p:nvSpPr>
          <p:cNvPr id="4" name="Slide Number Placeholder 3"/>
          <p:cNvSpPr>
            <a:spLocks noGrp="1"/>
          </p:cNvSpPr>
          <p:nvPr>
            <p:ph type="sldNum" sz="quarter" idx="11"/>
          </p:nvPr>
        </p:nvSpPr>
        <p:spPr/>
        <p:txBody>
          <a:bodyPr/>
          <a:lstStyle/>
          <a:p>
            <a:pPr>
              <a:defRPr/>
            </a:pPr>
            <a:fld id="{A21B015A-A69A-44A0-B305-CB8F5CB5A80A}" type="slidenum">
              <a:rPr lang="en-US" altLang="en-US" smtClean="0"/>
              <a:pPr>
                <a:defRPr/>
              </a:pPr>
              <a:t>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460450"/>
          </a:xfrm>
        </p:spPr>
        <p:txBody>
          <a:bodyPr/>
          <a:lstStyle/>
          <a:p>
            <a:r>
              <a:rPr lang="da-DK" dirty="0" err="1" smtClean="0"/>
              <a:t>Layers</a:t>
            </a:r>
            <a:r>
              <a:rPr lang="da-DK" dirty="0" smtClean="0"/>
              <a:t> of </a:t>
            </a:r>
            <a:r>
              <a:rPr lang="da-DK" dirty="0" err="1" smtClean="0"/>
              <a:t>this</a:t>
            </a:r>
            <a:r>
              <a:rPr lang="da-DK" dirty="0" smtClean="0"/>
              <a:t> </a:t>
            </a:r>
            <a:r>
              <a:rPr lang="da-DK" dirty="0" err="1" smtClean="0"/>
              <a:t>study</a:t>
            </a:r>
            <a:endParaRPr lang="da-DK"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5724128" y="6331847"/>
            <a:ext cx="1441939" cy="481529"/>
          </a:xfrm>
          <a:prstGeom prst="rect">
            <a:avLst/>
          </a:prstGeom>
        </p:spPr>
      </p:pic>
      <p:pic>
        <p:nvPicPr>
          <p:cNvPr id="6" name="Picture 5"/>
          <p:cNvPicPr>
            <a:picLocks noChangeAspect="1"/>
          </p:cNvPicPr>
          <p:nvPr/>
        </p:nvPicPr>
        <p:blipFill>
          <a:blip r:embed="rId4"/>
          <a:stretch>
            <a:fillRect/>
          </a:stretch>
        </p:blipFill>
        <p:spPr>
          <a:xfrm>
            <a:off x="7334173" y="6430809"/>
            <a:ext cx="1800200" cy="379253"/>
          </a:xfrm>
          <a:prstGeom prst="rect">
            <a:avLst/>
          </a:prstGeom>
        </p:spPr>
      </p:pic>
      <p:pic>
        <p:nvPicPr>
          <p:cNvPr id="3" name="Picture 2"/>
          <p:cNvPicPr>
            <a:picLocks noChangeAspect="1"/>
          </p:cNvPicPr>
          <p:nvPr/>
        </p:nvPicPr>
        <p:blipFill>
          <a:blip r:embed="rId5"/>
          <a:stretch>
            <a:fillRect/>
          </a:stretch>
        </p:blipFill>
        <p:spPr>
          <a:xfrm>
            <a:off x="3896287" y="908720"/>
            <a:ext cx="4276113" cy="542312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544" y="1369948"/>
            <a:ext cx="2725578" cy="4437112"/>
          </a:xfrm>
          <a:prstGeom prst="rect">
            <a:avLst/>
          </a:prstGeom>
        </p:spPr>
      </p:pic>
      <p:cxnSp>
        <p:nvCxnSpPr>
          <p:cNvPr id="9" name="Straight Arrow Connector 8"/>
          <p:cNvCxnSpPr>
            <a:endCxn id="7" idx="3"/>
          </p:cNvCxnSpPr>
          <p:nvPr/>
        </p:nvCxnSpPr>
        <p:spPr bwMode="auto">
          <a:xfrm flipH="1" flipV="1">
            <a:off x="3193122" y="3588504"/>
            <a:ext cx="1162854" cy="200073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Slide Number Placeholder 7"/>
          <p:cNvSpPr>
            <a:spLocks noGrp="1"/>
          </p:cNvSpPr>
          <p:nvPr>
            <p:ph type="sldNum" sz="quarter" idx="11"/>
          </p:nvPr>
        </p:nvSpPr>
        <p:spPr/>
        <p:txBody>
          <a:bodyPr/>
          <a:lstStyle/>
          <a:p>
            <a:pPr>
              <a:defRPr/>
            </a:pPr>
            <a:fld id="{A21B015A-A69A-44A0-B305-CB8F5CB5A80A}" type="slidenum">
              <a:rPr lang="en-US" altLang="en-US" smtClean="0"/>
              <a:pPr>
                <a:defRPr/>
              </a:pPr>
              <a:t>6</a:t>
            </a:fld>
            <a:endParaRPr lang="en-US" altLang="en-US"/>
          </a:p>
        </p:txBody>
      </p:sp>
    </p:spTree>
    <p:extLst>
      <p:ext uri="{BB962C8B-B14F-4D97-AF65-F5344CB8AC3E}">
        <p14:creationId xmlns:p14="http://schemas.microsoft.com/office/powerpoint/2010/main" val="2386282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 y="730293"/>
            <a:ext cx="13856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a-DK" sz="1200"/>
          </a:p>
        </p:txBody>
      </p:sp>
      <p:graphicFrame>
        <p:nvGraphicFramePr>
          <p:cNvPr id="5" name="Object 4"/>
          <p:cNvGraphicFramePr>
            <a:graphicFrameLocks noChangeAspect="1"/>
          </p:cNvGraphicFramePr>
          <p:nvPr>
            <p:extLst>
              <p:ext uri="{D42A27DB-BD31-4B8C-83A1-F6EECF244321}">
                <p14:modId xmlns:p14="http://schemas.microsoft.com/office/powerpoint/2010/main" val="809755853"/>
              </p:ext>
            </p:extLst>
          </p:nvPr>
        </p:nvGraphicFramePr>
        <p:xfrm>
          <a:off x="1110444" y="694580"/>
          <a:ext cx="6770712" cy="5762307"/>
        </p:xfrm>
        <a:graphic>
          <a:graphicData uri="http://schemas.openxmlformats.org/presentationml/2006/ole">
            <mc:AlternateContent xmlns:mc="http://schemas.openxmlformats.org/markup-compatibility/2006">
              <mc:Choice xmlns:v="urn:schemas-microsoft-com:vml" Requires="v">
                <p:oleObj spid="_x0000_s1099" name="Visio" r:id="rId4" imgW="6970270" imgH="5935133" progId="Visio.Drawing.15">
                  <p:embed/>
                </p:oleObj>
              </mc:Choice>
              <mc:Fallback>
                <p:oleObj name="Visio" r:id="rId4" imgW="6970270" imgH="5935133" progId="Visio.Drawing.15">
                  <p:embed/>
                  <p:pic>
                    <p:nvPicPr>
                      <p:cNvPr id="5" name="Object 4"/>
                      <p:cNvPicPr>
                        <a:picLocks noChangeAspect="1" noChangeArrowheads="1"/>
                      </p:cNvPicPr>
                      <p:nvPr/>
                    </p:nvPicPr>
                    <p:blipFill>
                      <a:blip r:embed="rId5"/>
                      <a:srcRect/>
                      <a:stretch>
                        <a:fillRect/>
                      </a:stretch>
                    </p:blipFill>
                    <p:spPr bwMode="auto">
                      <a:xfrm>
                        <a:off x="1110444" y="694580"/>
                        <a:ext cx="6770712" cy="5762307"/>
                      </a:xfrm>
                      <a:prstGeom prst="rect">
                        <a:avLst/>
                      </a:prstGeom>
                      <a:noFill/>
                    </p:spPr>
                  </p:pic>
                </p:oleObj>
              </mc:Fallback>
            </mc:AlternateContent>
          </a:graphicData>
        </a:graphic>
      </p:graphicFrame>
      <p:sp>
        <p:nvSpPr>
          <p:cNvPr id="7" name="Title 1"/>
          <p:cNvSpPr>
            <a:spLocks noGrp="1"/>
          </p:cNvSpPr>
          <p:nvPr>
            <p:ph type="title"/>
          </p:nvPr>
        </p:nvSpPr>
        <p:spPr>
          <a:xfrm>
            <a:off x="609600" y="304800"/>
            <a:ext cx="7772400" cy="425493"/>
          </a:xfrm>
        </p:spPr>
        <p:txBody>
          <a:bodyPr/>
          <a:lstStyle/>
          <a:p>
            <a:r>
              <a:rPr lang="en-US" dirty="0">
                <a:latin typeface="Calibri" panose="020F0502020204030204" pitchFamily="34" charset="0"/>
                <a:ea typeface="Calibri" panose="020F0502020204030204" pitchFamily="34" charset="0"/>
                <a:cs typeface="Arial" panose="020B0604020202020204" pitchFamily="34" charset="0"/>
              </a:rPr>
              <a:t>Data gathering and model structure</a:t>
            </a:r>
            <a:endParaRPr lang="da-DK" dirty="0"/>
          </a:p>
        </p:txBody>
      </p:sp>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Lst>
          </a:blip>
          <a:stretch>
            <a:fillRect/>
          </a:stretch>
        </p:blipFill>
        <p:spPr>
          <a:xfrm>
            <a:off x="5724128" y="6331847"/>
            <a:ext cx="1441939" cy="481529"/>
          </a:xfrm>
          <a:prstGeom prst="rect">
            <a:avLst/>
          </a:prstGeom>
        </p:spPr>
      </p:pic>
      <p:pic>
        <p:nvPicPr>
          <p:cNvPr id="11" name="Picture 10"/>
          <p:cNvPicPr>
            <a:picLocks noChangeAspect="1"/>
          </p:cNvPicPr>
          <p:nvPr/>
        </p:nvPicPr>
        <p:blipFill>
          <a:blip r:embed="rId8"/>
          <a:stretch>
            <a:fillRect/>
          </a:stretch>
        </p:blipFill>
        <p:spPr>
          <a:xfrm>
            <a:off x="7334173" y="6430809"/>
            <a:ext cx="1800200" cy="379253"/>
          </a:xfrm>
          <a:prstGeom prst="rect">
            <a:avLst/>
          </a:prstGeom>
        </p:spPr>
      </p:pic>
      <p:sp>
        <p:nvSpPr>
          <p:cNvPr id="3" name="Slide Number Placeholder 2"/>
          <p:cNvSpPr>
            <a:spLocks noGrp="1"/>
          </p:cNvSpPr>
          <p:nvPr>
            <p:ph type="sldNum" sz="quarter" idx="11"/>
          </p:nvPr>
        </p:nvSpPr>
        <p:spPr/>
        <p:txBody>
          <a:bodyPr/>
          <a:lstStyle/>
          <a:p>
            <a:pPr>
              <a:defRPr/>
            </a:pPr>
            <a:fld id="{A21B015A-A69A-44A0-B305-CB8F5CB5A80A}" type="slidenum">
              <a:rPr lang="en-US" altLang="en-US" smtClean="0"/>
              <a:pPr>
                <a:defRPr/>
              </a:pPr>
              <a:t>7</a:t>
            </a:fld>
            <a:endParaRPr lang="en-US" altLang="en-US"/>
          </a:p>
        </p:txBody>
      </p:sp>
    </p:spTree>
    <p:extLst>
      <p:ext uri="{BB962C8B-B14F-4D97-AF65-F5344CB8AC3E}">
        <p14:creationId xmlns:p14="http://schemas.microsoft.com/office/powerpoint/2010/main" val="1716828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531912"/>
          </a:xfrm>
        </p:spPr>
        <p:txBody>
          <a:bodyPr/>
          <a:lstStyle/>
          <a:p>
            <a:r>
              <a:rPr lang="da-DK" dirty="0" smtClean="0"/>
              <a:t>Generate </a:t>
            </a:r>
            <a:r>
              <a:rPr lang="da-DK" dirty="0" err="1" smtClean="0"/>
              <a:t>random</a:t>
            </a:r>
            <a:r>
              <a:rPr lang="da-DK" dirty="0" smtClean="0"/>
              <a:t> agents (Monte Carlo)</a:t>
            </a:r>
            <a:endParaRPr lang="da-DK" dirty="0"/>
          </a:p>
        </p:txBody>
      </p:sp>
      <p:pic>
        <p:nvPicPr>
          <p:cNvPr id="4" name="Picture 3"/>
          <p:cNvPicPr>
            <a:picLocks noChangeAspect="1"/>
          </p:cNvPicPr>
          <p:nvPr/>
        </p:nvPicPr>
        <p:blipFill>
          <a:blip r:embed="rId2"/>
          <a:stretch>
            <a:fillRect/>
          </a:stretch>
        </p:blipFill>
        <p:spPr>
          <a:xfrm>
            <a:off x="3207393" y="836712"/>
            <a:ext cx="2729213" cy="5469408"/>
          </a:xfrm>
          <a:prstGeom prst="rect">
            <a:avLst/>
          </a:prstGeom>
        </p:spPr>
      </p:pic>
      <p:sp>
        <p:nvSpPr>
          <p:cNvPr id="5" name="Slide Number Placeholder 4"/>
          <p:cNvSpPr>
            <a:spLocks noGrp="1"/>
          </p:cNvSpPr>
          <p:nvPr>
            <p:ph type="sldNum" sz="quarter" idx="11"/>
          </p:nvPr>
        </p:nvSpPr>
        <p:spPr/>
        <p:txBody>
          <a:bodyPr/>
          <a:lstStyle/>
          <a:p>
            <a:pPr>
              <a:defRPr/>
            </a:pPr>
            <a:fld id="{A21B015A-A69A-44A0-B305-CB8F5CB5A80A}" type="slidenum">
              <a:rPr lang="en-US" altLang="en-US" smtClean="0"/>
              <a:pPr>
                <a:defRPr/>
              </a:pPr>
              <a:t>8</a:t>
            </a:fld>
            <a:endParaRPr lang="en-US" altLang="en-US"/>
          </a:p>
        </p:txBody>
      </p:sp>
    </p:spTree>
    <p:extLst>
      <p:ext uri="{BB962C8B-B14F-4D97-AF65-F5344CB8AC3E}">
        <p14:creationId xmlns:p14="http://schemas.microsoft.com/office/powerpoint/2010/main" val="2790102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387896"/>
          </a:xfrm>
        </p:spPr>
        <p:txBody>
          <a:bodyPr/>
          <a:lstStyle/>
          <a:p>
            <a:r>
              <a:rPr lang="da-DK" dirty="0" smtClean="0"/>
              <a:t>Monte Carlo Simulation</a:t>
            </a:r>
            <a:endParaRPr lang="da-DK" dirty="0"/>
          </a:p>
        </p:txBody>
      </p:sp>
      <p:pic>
        <p:nvPicPr>
          <p:cNvPr id="7" name="Picture 6"/>
          <p:cNvPicPr>
            <a:picLocks noChangeAspect="1"/>
          </p:cNvPicPr>
          <p:nvPr/>
        </p:nvPicPr>
        <p:blipFill>
          <a:blip r:embed="rId3"/>
          <a:stretch>
            <a:fillRect/>
          </a:stretch>
        </p:blipFill>
        <p:spPr>
          <a:xfrm>
            <a:off x="755576" y="657348"/>
            <a:ext cx="7920880" cy="2843659"/>
          </a:xfrm>
          <a:prstGeom prst="rect">
            <a:avLst/>
          </a:prstGeom>
        </p:spPr>
      </p:pic>
      <p:pic>
        <p:nvPicPr>
          <p:cNvPr id="8" name="Picture 7"/>
          <p:cNvPicPr>
            <a:picLocks noChangeAspect="1"/>
          </p:cNvPicPr>
          <p:nvPr/>
        </p:nvPicPr>
        <p:blipFill>
          <a:blip r:embed="rId4"/>
          <a:stretch>
            <a:fillRect/>
          </a:stretch>
        </p:blipFill>
        <p:spPr>
          <a:xfrm>
            <a:off x="755576" y="2996952"/>
            <a:ext cx="7920880" cy="2831688"/>
          </a:xfrm>
          <a:prstGeom prst="rect">
            <a:avLst/>
          </a:prstGeom>
        </p:spPr>
      </p:pic>
      <p:sp>
        <p:nvSpPr>
          <p:cNvPr id="9" name="Rectangle 8"/>
          <p:cNvSpPr/>
          <p:nvPr/>
        </p:nvSpPr>
        <p:spPr>
          <a:xfrm>
            <a:off x="179512" y="5844986"/>
            <a:ext cx="8964488" cy="323165"/>
          </a:xfrm>
          <a:prstGeom prst="rect">
            <a:avLst/>
          </a:prstGeom>
        </p:spPr>
        <p:txBody>
          <a:bodyPr wrap="square">
            <a:spAutoFit/>
          </a:bodyPr>
          <a:lstStyle/>
          <a:p>
            <a:pPr algn="ctr"/>
            <a:r>
              <a:rPr lang="en-US" sz="1500" dirty="0">
                <a:latin typeface="Calibri" panose="020F0502020204030204" pitchFamily="34" charset="0"/>
              </a:rPr>
              <a:t>The Monte Carlo simulation will replicate 30 times in both approaches to show the robustness of the model</a:t>
            </a:r>
            <a:endParaRPr lang="da-DK" sz="1500" dirty="0"/>
          </a:p>
        </p:txBody>
      </p:sp>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5724128" y="6331847"/>
            <a:ext cx="1441939" cy="481529"/>
          </a:xfrm>
          <a:prstGeom prst="rect">
            <a:avLst/>
          </a:prstGeom>
        </p:spPr>
      </p:pic>
      <p:pic>
        <p:nvPicPr>
          <p:cNvPr id="11" name="Picture 10"/>
          <p:cNvPicPr>
            <a:picLocks noChangeAspect="1"/>
          </p:cNvPicPr>
          <p:nvPr/>
        </p:nvPicPr>
        <p:blipFill>
          <a:blip r:embed="rId7"/>
          <a:stretch>
            <a:fillRect/>
          </a:stretch>
        </p:blipFill>
        <p:spPr>
          <a:xfrm>
            <a:off x="7334173" y="6430809"/>
            <a:ext cx="1800200" cy="379253"/>
          </a:xfrm>
          <a:prstGeom prst="rect">
            <a:avLst/>
          </a:prstGeom>
        </p:spPr>
      </p:pic>
      <p:sp>
        <p:nvSpPr>
          <p:cNvPr id="3" name="TextBox 2"/>
          <p:cNvSpPr txBox="1"/>
          <p:nvPr/>
        </p:nvSpPr>
        <p:spPr>
          <a:xfrm>
            <a:off x="5220072" y="836712"/>
            <a:ext cx="2448272" cy="338554"/>
          </a:xfrm>
          <a:prstGeom prst="rect">
            <a:avLst/>
          </a:prstGeom>
          <a:noFill/>
        </p:spPr>
        <p:txBody>
          <a:bodyPr wrap="square" rtlCol="0">
            <a:spAutoFit/>
          </a:bodyPr>
          <a:lstStyle/>
          <a:p>
            <a:endParaRPr lang="da-DK" dirty="0"/>
          </a:p>
        </p:txBody>
      </p:sp>
      <p:sp>
        <p:nvSpPr>
          <p:cNvPr id="5" name="Slide Number Placeholder 4"/>
          <p:cNvSpPr>
            <a:spLocks noGrp="1"/>
          </p:cNvSpPr>
          <p:nvPr>
            <p:ph type="sldNum" sz="quarter" idx="11"/>
          </p:nvPr>
        </p:nvSpPr>
        <p:spPr/>
        <p:txBody>
          <a:bodyPr/>
          <a:lstStyle/>
          <a:p>
            <a:pPr>
              <a:defRPr/>
            </a:pPr>
            <a:fld id="{A21B015A-A69A-44A0-B305-CB8F5CB5A80A}" type="slidenum">
              <a:rPr lang="en-US" altLang="en-US" smtClean="0"/>
              <a:pPr>
                <a:defRPr/>
              </a:pPr>
              <a:t>9</a:t>
            </a:fld>
            <a:endParaRPr lang="en-US" altLang="en-US"/>
          </a:p>
        </p:txBody>
      </p:sp>
    </p:spTree>
    <p:extLst>
      <p:ext uri="{BB962C8B-B14F-4D97-AF65-F5344CB8AC3E}">
        <p14:creationId xmlns:p14="http://schemas.microsoft.com/office/powerpoint/2010/main" val="125299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Institute">
  <a:themeElements>
    <a:clrScheme name="DTU">
      <a:dk1>
        <a:srgbClr val="000000"/>
      </a:dk1>
      <a:lt1>
        <a:srgbClr val="FFFFFF"/>
      </a:lt1>
      <a:dk2>
        <a:srgbClr val="990000"/>
      </a:dk2>
      <a:lt2>
        <a:srgbClr val="999999"/>
      </a:lt2>
      <a:accent1>
        <a:srgbClr val="FF9900"/>
      </a:accent1>
      <a:accent2>
        <a:srgbClr val="99CC33"/>
      </a:accent2>
      <a:accent3>
        <a:srgbClr val="990066"/>
      </a:accent3>
      <a:accent4>
        <a:srgbClr val="3366CC"/>
      </a:accent4>
      <a:accent5>
        <a:srgbClr val="990000"/>
      </a:accent5>
      <a:accent6>
        <a:srgbClr val="999999"/>
      </a:accent6>
      <a:hlink>
        <a:srgbClr val="3366CC"/>
      </a:hlink>
      <a:folHlink>
        <a:srgbClr val="999999"/>
      </a:folHlink>
    </a:clrScheme>
    <a:fontScheme name="DTU Corporate UK">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sz="1600" b="0" i="0" u="none" strike="noStrike" cap="none" normalizeH="0" baseline="0" smtClean="0">
            <a:ln>
              <a:noFill/>
            </a:ln>
            <a:solidFill>
              <a:schemeClr val="tx1"/>
            </a:solidFill>
            <a:effectLst/>
            <a:latin typeface="Verdana" pitchFamily="34"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sz="1600" b="0" i="0" u="none" strike="noStrike" cap="none" normalizeH="0" baseline="0" smtClean="0">
            <a:ln>
              <a:noFill/>
            </a:ln>
            <a:solidFill>
              <a:schemeClr val="tx1"/>
            </a:solidFill>
            <a:effectLst/>
            <a:latin typeface="Verdana" pitchFamily="34" charset="0"/>
            <a:ea typeface="ＭＳ Ｐゴシック" pitchFamily="-80" charset="-128"/>
          </a:defRPr>
        </a:defPPr>
      </a:lstStyle>
    </a:lnDef>
  </a:objectDefaults>
  <a:extraClrSchemeLst/>
</a:theme>
</file>

<file path=ppt/theme/theme2.xml><?xml version="1.0" encoding="utf-8"?>
<a:theme xmlns:a="http://schemas.openxmlformats.org/drawingml/2006/main" name="Corporate">
  <a:themeElements>
    <a:clrScheme name="DTU">
      <a:dk1>
        <a:srgbClr val="000000"/>
      </a:dk1>
      <a:lt1>
        <a:srgbClr val="FFFFFF"/>
      </a:lt1>
      <a:dk2>
        <a:srgbClr val="990000"/>
      </a:dk2>
      <a:lt2>
        <a:srgbClr val="999999"/>
      </a:lt2>
      <a:accent1>
        <a:srgbClr val="FF9900"/>
      </a:accent1>
      <a:accent2>
        <a:srgbClr val="99CC33"/>
      </a:accent2>
      <a:accent3>
        <a:srgbClr val="990066"/>
      </a:accent3>
      <a:accent4>
        <a:srgbClr val="3366CC"/>
      </a:accent4>
      <a:accent5>
        <a:srgbClr val="990000"/>
      </a:accent5>
      <a:accent6>
        <a:srgbClr val="999999"/>
      </a:accent6>
      <a:hlink>
        <a:srgbClr val="3366CC"/>
      </a:hlink>
      <a:folHlink>
        <a:srgbClr val="999999"/>
      </a:folHlink>
    </a:clrScheme>
    <a:fontScheme name="DTU Corporate UK">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solidFill>
            <a:schemeClr val="tx1"/>
          </a:solidFill>
          <a:prstDash val="solid"/>
          <a:round/>
          <a:headEnd type="none" w="med" len="med"/>
          <a:tailEnd type="none" w="med" len="med"/>
        </a:ln>
        <a:effectLst/>
        <a:ex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Verdana" pitchFamily="34"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sz="1600" b="0" i="0" u="none" strike="noStrike" cap="none" normalizeH="0" baseline="0" smtClean="0">
            <a:ln>
              <a:noFill/>
            </a:ln>
            <a:solidFill>
              <a:schemeClr val="tx1"/>
            </a:solidFill>
            <a:effectLst/>
            <a:latin typeface="Verdana" pitchFamily="34" charset="0"/>
            <a:ea typeface="ＭＳ Ｐゴシック" pitchFamily="-80" charset="-128"/>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965EE91CC2184BADD0ACBAB2A14F07" ma:contentTypeVersion="0" ma:contentTypeDescription="Create a new document." ma:contentTypeScope="" ma:versionID="2bd16cedee265281ae84c374848bbda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04801D-7089-4993-B376-9ECE68B4D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1D25B97-27B7-45F1-AB2D-A6F29B622E7E}">
  <ds:schemaRefs>
    <ds:schemaRef ds:uri="http://schemas.microsoft.com/sharepoint/v3/contenttype/forms"/>
  </ds:schemaRefs>
</ds:datastoreItem>
</file>

<file path=customXml/itemProps3.xml><?xml version="1.0" encoding="utf-8"?>
<ds:datastoreItem xmlns:ds="http://schemas.openxmlformats.org/officeDocument/2006/customXml" ds:itemID="{D7A54E3F-2537-4DF2-A4FB-DB36F86B7BC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3338</TotalTime>
  <Words>613</Words>
  <Application>Microsoft Office PowerPoint</Application>
  <PresentationFormat>On-screen Show (4:3)</PresentationFormat>
  <Paragraphs>145</Paragraphs>
  <Slides>17</Slides>
  <Notes>11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5" baseType="lpstr">
      <vt:lpstr>ＭＳ Ｐゴシック</vt:lpstr>
      <vt:lpstr>Arial</vt:lpstr>
      <vt:lpstr>Calibri</vt:lpstr>
      <vt:lpstr>Cambria Math</vt:lpstr>
      <vt:lpstr>Verdana</vt:lpstr>
      <vt:lpstr>Institute</vt:lpstr>
      <vt:lpstr>Corporate</vt:lpstr>
      <vt:lpstr>Visio</vt:lpstr>
      <vt:lpstr>A METHODOLOGY TO SIMULATE TRAVELERS’ BEHAVIOR FOR MODAL CHOICE USING AGENT BASED MODELING</vt:lpstr>
      <vt:lpstr>Main avenues for decarbonization of inland transport</vt:lpstr>
      <vt:lpstr>What is modal shift</vt:lpstr>
      <vt:lpstr>Dimensions of different modes</vt:lpstr>
      <vt:lpstr>Agent Based Modeling in Modal Shift</vt:lpstr>
      <vt:lpstr>Layers of this study</vt:lpstr>
      <vt:lpstr>Data gathering and model structure</vt:lpstr>
      <vt:lpstr>Generate random agents (Monte Carlo)</vt:lpstr>
      <vt:lpstr>Monte Carlo Simulation</vt:lpstr>
      <vt:lpstr>Assign the attributes of responders to Agents</vt:lpstr>
      <vt:lpstr>Decision making algorithm on mode of transport</vt:lpstr>
      <vt:lpstr>Non-Motorized (NMT)</vt:lpstr>
      <vt:lpstr>Private car</vt:lpstr>
      <vt:lpstr>Public</vt:lpstr>
      <vt:lpstr>Calibration</vt:lpstr>
      <vt:lpstr>Results (BAU)</vt:lpstr>
      <vt:lpstr>PowerPoint Presentation</vt:lpstr>
    </vt:vector>
  </TitlesOfParts>
  <Company>DTU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Giada Venturini</dc:creator>
  <cp:lastModifiedBy>Mohammad Ahanchian</cp:lastModifiedBy>
  <cp:revision>285</cp:revision>
  <cp:lastPrinted>2017-01-26T09:30:13Z</cp:lastPrinted>
  <dcterms:created xsi:type="dcterms:W3CDTF">2011-02-04T12:04:51Z</dcterms:created>
  <dcterms:modified xsi:type="dcterms:W3CDTF">2017-09-22T15:27:26Z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CurrentSublogo">
    <vt:lpwstr/>
  </property>
  <property fmtid="{D5CDD505-2E9C-101B-9397-08002B2CF9AE}" pid="4" name="CurrentOffice">
    <vt:lpwstr>DTU Danchip</vt:lpwstr>
  </property>
  <property fmtid="{D5CDD505-2E9C-101B-9397-08002B2CF9AE}" pid="5" name="CurrentUser">
    <vt:lpwstr>Standard Profile</vt:lpwstr>
  </property>
  <property fmtid="{D5CDD505-2E9C-101B-9397-08002B2CF9AE}" pid="6" name="CurrentLogoPath">
    <vt:lpwstr/>
  </property>
  <property fmtid="{D5CDD505-2E9C-101B-9397-08002B2CF9AE}" pid="7" name="CurrentDepartmentName">
    <vt:lpwstr/>
  </property>
  <property fmtid="{D5CDD505-2E9C-101B-9397-08002B2CF9AE}" pid="8" name="CurrentDate">
    <vt:lpwstr/>
  </property>
  <property fmtid="{D5CDD505-2E9C-101B-9397-08002B2CF9AE}" pid="9" name="CurrentPresentationTitle">
    <vt:lpwstr/>
  </property>
  <property fmtid="{D5CDD505-2E9C-101B-9397-08002B2CF9AE}" pid="10" name="CurrentAuthor">
    <vt:lpwstr/>
  </property>
  <property fmtid="{D5CDD505-2E9C-101B-9397-08002B2CF9AE}" pid="11" name="CurrentDepartment">
    <vt:lpwstr>DTU Danchip</vt:lpwstr>
  </property>
  <property fmtid="{D5CDD505-2E9C-101B-9397-08002B2CF9AE}" pid="12" name="CurrentBusinessLine">
    <vt:lpwstr/>
  </property>
  <property fmtid="{D5CDD505-2E9C-101B-9397-08002B2CF9AE}" pid="13" name="CurrentCountry">
    <vt:lpwstr/>
  </property>
  <property fmtid="{D5CDD505-2E9C-101B-9397-08002B2CF9AE}" pid="14" name="CurrentLanguage">
    <vt:lpwstr>English</vt:lpwstr>
  </property>
</Properties>
</file>