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352" r:id="rId2"/>
    <p:sldId id="372" r:id="rId3"/>
    <p:sldId id="348" r:id="rId4"/>
    <p:sldId id="377" r:id="rId5"/>
    <p:sldId id="374" r:id="rId6"/>
    <p:sldId id="359" r:id="rId7"/>
    <p:sldId id="366" r:id="rId8"/>
    <p:sldId id="375" r:id="rId9"/>
    <p:sldId id="376" r:id="rId10"/>
    <p:sldId id="378" r:id="rId11"/>
    <p:sldId id="379" r:id="rId12"/>
    <p:sldId id="369" r:id="rId13"/>
    <p:sldId id="380" r:id="rId14"/>
    <p:sldId id="383" r:id="rId15"/>
    <p:sldId id="384" r:id="rId16"/>
    <p:sldId id="385" r:id="rId17"/>
    <p:sldId id="386" r:id="rId18"/>
    <p:sldId id="387" r:id="rId19"/>
    <p:sldId id="347" r:id="rId20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pos="126">
          <p15:clr>
            <a:srgbClr val="A4A3A4"/>
          </p15:clr>
        </p15:guide>
        <p15:guide id="5" pos="6118">
          <p15:clr>
            <a:srgbClr val="A4A3A4"/>
          </p15:clr>
        </p15:guide>
        <p15:guide id="6" pos="6239">
          <p15:clr>
            <a:srgbClr val="A4A3A4"/>
          </p15:clr>
        </p15:guide>
        <p15:guide id="7" pos="5569">
          <p15:clr>
            <a:srgbClr val="A4A3A4"/>
          </p15:clr>
        </p15:guide>
        <p15:guide id="8" pos="5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9B"/>
    <a:srgbClr val="D0CE00"/>
    <a:srgbClr val="6600FF"/>
    <a:srgbClr val="C30026"/>
    <a:srgbClr val="FF3300"/>
    <a:srgbClr val="DDDDDD"/>
    <a:srgbClr val="EE7900"/>
    <a:srgbClr val="2F4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995" autoAdjust="0"/>
  </p:normalViewPr>
  <p:slideViewPr>
    <p:cSldViewPr snapToGrid="0" snapToObjects="1">
      <p:cViewPr varScale="1">
        <p:scale>
          <a:sx n="134" d="100"/>
          <a:sy n="134" d="100"/>
        </p:scale>
        <p:origin x="-570" y="-78"/>
      </p:cViewPr>
      <p:guideLst>
        <p:guide orient="horz" pos="119"/>
        <p:guide orient="horz"/>
        <p:guide orient="horz" pos="1071"/>
        <p:guide pos="126"/>
        <p:guide pos="6118"/>
        <p:guide pos="6239"/>
        <p:guide pos="5569"/>
        <p:guide pos="56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74" y="-102"/>
      </p:cViewPr>
      <p:guideLst>
        <p:guide orient="horz" pos="3127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3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3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7649E64-164A-4E70-AA31-CEB48BE218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43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3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2" y="4715270"/>
            <a:ext cx="5438792" cy="4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3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842A40F6-8307-4817-AB7E-557E31F414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552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9E0425-8C5B-489E-AACD-6F09F94DB05B}" type="slidenum">
              <a:rPr lang="fr-FR" altLang="fr-FR" sz="1300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z="13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0302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93675" y="2638425"/>
            <a:ext cx="9518650" cy="574675"/>
          </a:xfrm>
          <a:prstGeom prst="rect">
            <a:avLst/>
          </a:prstGeom>
          <a:solidFill>
            <a:srgbClr val="2F4E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5" name="Picture 24" descr="ratp_classique_img_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63" y="2671763"/>
            <a:ext cx="10455275" cy="39687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" y="1628775"/>
            <a:ext cx="7704138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3488" y="6308725"/>
            <a:ext cx="7762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46A2-D87C-4DC7-B9B7-D97E0E124E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58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040A-90A3-4CE7-81A1-A382DF397D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1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0200" y="1052513"/>
            <a:ext cx="2160588" cy="49688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3675" y="1052513"/>
            <a:ext cx="6334125" cy="49688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0B51-A703-467F-8511-4E7194EC58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162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75" y="1052513"/>
            <a:ext cx="8647113" cy="9509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93675" y="2133600"/>
            <a:ext cx="4246563" cy="38877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592638" y="2133600"/>
            <a:ext cx="4248150" cy="3887788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2026-1872-43A7-93D1-2A4F5230C6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134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A94F-0877-4FC3-A95B-3C9B72D5BB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76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BDDB-055F-428D-854D-3EFB84D448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47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3675" y="2133600"/>
            <a:ext cx="4246563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2638" y="2133600"/>
            <a:ext cx="42481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8881-6E4A-4AC7-A050-ECA38E48BF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0084-B5FB-4BA9-958B-5F0D62B064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596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49C9-4DAD-4F60-B08B-B2C276E95F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836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8DB1-D3B9-4ACB-BB87-580D634515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905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53D4F-E5B0-4E66-A4E8-C596521F1B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94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2DAE-C7D2-4A9D-B73B-48690429F0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32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675" y="1052513"/>
            <a:ext cx="86471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" y="2133600"/>
            <a:ext cx="864711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0650" y="630872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93AEC84-170E-4B09-ABD5-EFFA484018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200025" y="188913"/>
            <a:ext cx="8640763" cy="719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8985250" y="188913"/>
            <a:ext cx="727075" cy="719137"/>
          </a:xfrm>
          <a:prstGeom prst="rect">
            <a:avLst/>
          </a:prstGeom>
          <a:solidFill>
            <a:srgbClr val="2F4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B59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arisine Office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Parisine Office" pitchFamily="34" charset="0"/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Parisine Office" pitchFamily="34" charset="0"/>
        <a:buChar char="◦"/>
        <a:defRPr sz="8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Parisine Office" pitchFamily="34" charset="0"/>
        <a:buChar char="◦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Parisine Office" pitchFamily="34" charset="0"/>
        <a:buChar char="◦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Parisine Office" pitchFamily="34" charset="0"/>
        <a:buChar char="◦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Parisine Office" pitchFamily="34" charset="0"/>
        <a:buChar char="◦"/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re 8"/>
          <p:cNvSpPr>
            <a:spLocks noGrp="1"/>
          </p:cNvSpPr>
          <p:nvPr>
            <p:ph type="ctrTitle"/>
          </p:nvPr>
        </p:nvSpPr>
        <p:spPr>
          <a:xfrm>
            <a:off x="193674" y="3198164"/>
            <a:ext cx="9512300" cy="3354765"/>
          </a:xfrm>
        </p:spPr>
        <p:txBody>
          <a:bodyPr>
            <a:spAutoFit/>
          </a:bodyPr>
          <a:lstStyle/>
          <a:p>
            <a:pPr algn="ctr"/>
            <a:r>
              <a:rPr lang="fr-FR" altLang="fr-FR" sz="2400" dirty="0"/>
              <a:t>A </a:t>
            </a:r>
            <a:r>
              <a:rPr lang="fr-FR" altLang="fr-FR" sz="2400" dirty="0" err="1"/>
              <a:t>dynamic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Bayesian</a:t>
            </a:r>
            <a:r>
              <a:rPr lang="fr-FR" altLang="fr-FR" sz="2400" dirty="0"/>
              <a:t> network approach to </a:t>
            </a:r>
            <a:r>
              <a:rPr lang="fr-FR" altLang="fr-FR" sz="2400" dirty="0" err="1"/>
              <a:t>forecast</a:t>
            </a:r>
            <a:r>
              <a:rPr lang="fr-FR" altLang="fr-FR" sz="2400" dirty="0"/>
              <a:t> short-</a:t>
            </a:r>
            <a:r>
              <a:rPr lang="fr-FR" altLang="fr-FR" sz="2400" dirty="0" err="1"/>
              <a:t>term</a:t>
            </a:r>
            <a:r>
              <a:rPr lang="fr-FR" altLang="fr-FR" sz="2400" dirty="0"/>
              <a:t> </a:t>
            </a:r>
            <a:r>
              <a:rPr lang="fr-FR" altLang="fr-FR" sz="2400" dirty="0" err="1"/>
              <a:t>urban</a:t>
            </a:r>
            <a:r>
              <a:rPr lang="fr-FR" altLang="fr-FR" sz="2400" dirty="0"/>
              <a:t> rail </a:t>
            </a:r>
            <a:r>
              <a:rPr lang="fr-FR" altLang="fr-FR" sz="2400" dirty="0" err="1"/>
              <a:t>passenger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flows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with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incomplete</a:t>
            </a:r>
            <a:r>
              <a:rPr lang="fr-FR" altLang="fr-FR" sz="2400" dirty="0"/>
              <a:t> data</a:t>
            </a:r>
            <a:br>
              <a:rPr lang="fr-FR" altLang="fr-FR" sz="24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600" b="0" dirty="0"/>
              <a:t>Jérémy Roos • Gérald Gavin • Stéphane </a:t>
            </a:r>
            <a:r>
              <a:rPr lang="fr-FR" altLang="fr-FR" sz="1600" b="0" dirty="0" err="1"/>
              <a:t>Bonnevay</a:t>
            </a: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b="0" dirty="0"/>
              <a:t/>
            </a:r>
            <a:br>
              <a:rPr lang="fr-FR" altLang="fr-FR" sz="1200" b="0" dirty="0"/>
            </a:br>
            <a:r>
              <a:rPr lang="fr-FR" altLang="fr-FR" sz="1600" dirty="0" err="1"/>
              <a:t>European</a:t>
            </a:r>
            <a:r>
              <a:rPr lang="fr-FR" altLang="fr-FR" sz="1600" dirty="0"/>
              <a:t> Transport </a:t>
            </a:r>
            <a:r>
              <a:rPr lang="fr-FR" altLang="fr-FR" sz="1600" dirty="0" err="1"/>
              <a:t>Conference</a:t>
            </a:r>
            <a:r>
              <a:rPr lang="fr-FR" altLang="fr-FR" sz="1600" dirty="0"/>
              <a:t> 2016, Barcelona</a:t>
            </a:r>
          </a:p>
        </p:txBody>
      </p:sp>
      <p:pic>
        <p:nvPicPr>
          <p:cNvPr id="3074" name="Picture 2" descr="C:\Users\Dell\Desktop\Dropbox\Provisoire\Communications\Conférences\ETC 2016\Figures\Logo-ud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5" y="234171"/>
            <a:ext cx="252031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Dropbox\Provisoire\Communications\Conférences\ETC 2016\Figures\Logo_ERIC_avec_base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65" y="315412"/>
            <a:ext cx="1421919" cy="11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675" y="2133600"/>
            <a:ext cx="8647113" cy="1573161"/>
          </a:xfrm>
        </p:spPr>
        <p:txBody>
          <a:bodyPr>
            <a:norm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Relationship </a:t>
            </a:r>
            <a:r>
              <a:rPr lang="fr-FR" dirty="0" err="1">
                <a:sym typeface="Wingdings" panose="05000000000000000000" pitchFamily="2" charset="2"/>
              </a:rPr>
              <a:t>between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flows</a:t>
            </a:r>
            <a:r>
              <a:rPr lang="fr-FR" dirty="0">
                <a:sym typeface="Wingdings" panose="05000000000000000000" pitchFamily="2" charset="2"/>
              </a:rPr>
              <a:t> and the transport service</a:t>
            </a: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Inability</a:t>
            </a:r>
            <a:r>
              <a:rPr lang="fr-FR" dirty="0">
                <a:sym typeface="Wingdings" panose="05000000000000000000" pitchFamily="2" charset="2"/>
              </a:rPr>
              <a:t> to fit the large fluctuations </a:t>
            </a:r>
            <a:r>
              <a:rPr lang="fr-FR" dirty="0" err="1">
                <a:sym typeface="Wingdings" panose="05000000000000000000" pitchFamily="2" charset="2"/>
              </a:rPr>
              <a:t>without</a:t>
            </a:r>
            <a:r>
              <a:rPr lang="fr-FR" dirty="0">
                <a:sym typeface="Wingdings" panose="05000000000000000000" pitchFamily="2" charset="2"/>
              </a:rPr>
              <a:t> transport service data (</a:t>
            </a:r>
            <a:r>
              <a:rPr lang="fr-FR" dirty="0" err="1">
                <a:sym typeface="Wingdings" panose="05000000000000000000" pitchFamily="2" charset="2"/>
              </a:rPr>
              <a:t>e.g</a:t>
            </a:r>
            <a:r>
              <a:rPr lang="fr-FR" dirty="0">
                <a:sym typeface="Wingdings" panose="05000000000000000000" pitchFamily="2" charset="2"/>
              </a:rPr>
              <a:t>. </a:t>
            </a:r>
            <a:r>
              <a:rPr lang="fr-FR" dirty="0" err="1">
                <a:sym typeface="Wingdings" panose="05000000000000000000" pitchFamily="2" charset="2"/>
              </a:rPr>
              <a:t>boarding</a:t>
            </a:r>
            <a:r>
              <a:rPr lang="fr-FR" dirty="0">
                <a:sym typeface="Wingdings" panose="05000000000000000000" pitchFamily="2" charset="2"/>
              </a:rPr>
              <a:t> flow in Nanterre-Préfecture station)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Integration</a:t>
            </a:r>
            <a:r>
              <a:rPr lang="fr-FR" dirty="0"/>
              <a:t> of the transport service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3074" name="Picture 2" descr="C:\Users\Dell\Desktop\Dropbox\Provisoire\Communications\Conférences\ETC 2016\Figures\Flux NAP2 (couleu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60136"/>
            <a:ext cx="8647200" cy="21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3675" y="2133600"/>
                <a:ext cx="8647113" cy="1700981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>
                    <a:sym typeface="Wingdings" panose="05000000000000000000" pitchFamily="2" charset="2"/>
                  </a:rPr>
                  <a:t>Impact of the </a:t>
                </a:r>
                <a:r>
                  <a:rPr lang="fr-FR" dirty="0" err="1">
                    <a:sym typeface="Wingdings" panose="05000000000000000000" pitchFamily="2" charset="2"/>
                  </a:rPr>
                  <a:t>waiting</a:t>
                </a:r>
                <a:r>
                  <a:rPr lang="fr-FR" dirty="0">
                    <a:sym typeface="Wingdings" panose="05000000000000000000" pitchFamily="2" charset="2"/>
                  </a:rPr>
                  <a:t> times on the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boarding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flows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sym typeface="Wingdings" panose="05000000000000000000" pitchFamily="2" charset="2"/>
                  </a:rPr>
                  <a:t> </a:t>
                </a:r>
                <a:r>
                  <a:rPr lang="fr-FR" dirty="0" smtClean="0">
                    <a:sym typeface="Wingdings" panose="05000000000000000000" pitchFamily="2" charset="2"/>
                  </a:rPr>
                  <a:t>transport </a:t>
                </a:r>
                <a:r>
                  <a:rPr lang="fr-FR" dirty="0">
                    <a:sym typeface="Wingdings" panose="05000000000000000000" pitchFamily="2" charset="2"/>
                  </a:rPr>
                  <a:t>service variables </a:t>
                </a:r>
                <a:r>
                  <a:rPr lang="fr-FR" dirty="0" err="1">
                    <a:sym typeface="Wingdings" panose="05000000000000000000" pitchFamily="2" charset="2"/>
                  </a:rPr>
                  <a:t>associated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with</a:t>
                </a:r>
                <a:r>
                  <a:rPr lang="fr-FR" dirty="0">
                    <a:sym typeface="Wingdings" panose="05000000000000000000" pitchFamily="2" charset="2"/>
                  </a:rPr>
                  <a:t> the stop point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at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b="0" i="0" smtClean="0">
                        <a:latin typeface="Cambria Math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endParaRPr lang="fr-FR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b>
                        <m:sup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GB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𝑒𝑝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func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𝑒𝑝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&lt;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GB"/>
                                      <m:t>,</m:t>
                                    </m:r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/>
                                  <m:t>if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𝑒𝑝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𝑃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i="1">
                                    <a:latin typeface="Cambria Math"/>
                                  </a:rPr>
                                  <m:t>≠∅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GB"/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/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675" y="2133600"/>
                <a:ext cx="8647113" cy="1700981"/>
              </a:xfrm>
              <a:blipFill rotWithShape="1">
                <a:blip r:embed="rId2"/>
                <a:stretch>
                  <a:fillRect l="-282" t="-1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Integration</a:t>
            </a:r>
            <a:r>
              <a:rPr lang="fr-FR" dirty="0"/>
              <a:t> of the transport service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9" name="Picture 4" descr="C:\Users\Dell\Desktop\Dropbox\Provisoire\Communications\Conférences\ETC 2016\Figures\reseau_transport_bayesien_dynamique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9" y="3991344"/>
            <a:ext cx="8633844" cy="20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Assumption: </a:t>
                </a:r>
                <a:r>
                  <a:rPr lang="fr-FR" dirty="0" err="1"/>
                  <a:t>linearity</a:t>
                </a:r>
                <a:r>
                  <a:rPr lang="fr-FR" dirty="0"/>
                  <a:t> of the </a:t>
                </a:r>
                <a:r>
                  <a:rPr lang="fr-FR" dirty="0" err="1"/>
                  <a:t>relationships</a:t>
                </a:r>
                <a:r>
                  <a:rPr lang="fr-FR" dirty="0"/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 description of the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conditional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sym typeface="Wingdings" panose="05000000000000000000" pitchFamily="2" charset="2"/>
                  </a:rPr>
                  <a:t>distributions as </a:t>
                </a:r>
                <a:r>
                  <a:rPr lang="fr-FR" dirty="0" err="1">
                    <a:sym typeface="Wingdings" panose="05000000000000000000" pitchFamily="2" charset="2"/>
                  </a:rPr>
                  <a:t>linear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Gaussians</a:t>
                </a:r>
                <a:r>
                  <a:rPr lang="fr-FR" dirty="0">
                    <a:sym typeface="Wingdings" panose="05000000000000000000" pitchFamily="2" charset="2"/>
                  </a:rPr>
                  <a:t>:</a:t>
                </a:r>
                <a:br>
                  <a:rPr lang="fr-FR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𝑃𝑎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>
                        <a:latin typeface="jsMath-cmsy10" panose="02000603000000000000" pitchFamily="2" charset="0"/>
                      </a:rPr>
                      <m:t>N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𝑃𝑎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dirty="0"/>
              </a:p>
              <a:p>
                <a:r>
                  <a:rPr lang="fr-FR" dirty="0"/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by maximum </a:t>
                </a:r>
                <a:r>
                  <a:rPr lang="fr-FR" dirty="0" err="1"/>
                  <a:t>likelihood</a:t>
                </a:r>
                <a:endParaRPr lang="fr-FR" dirty="0"/>
              </a:p>
              <a:p>
                <a:pPr lvl="1"/>
                <a:r>
                  <a:rPr lang="fr-FR" dirty="0" err="1"/>
                  <a:t>Easy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</a:t>
                </a:r>
                <a:r>
                  <a:rPr lang="fr-FR" dirty="0" err="1"/>
                  <a:t>complete</a:t>
                </a:r>
                <a:r>
                  <a:rPr lang="fr-FR" dirty="0"/>
                  <a:t> </a:t>
                </a:r>
                <a:r>
                  <a:rPr lang="fr-FR" dirty="0" err="1"/>
                  <a:t>dataset</a:t>
                </a:r>
                <a:endParaRPr lang="fr-FR" dirty="0"/>
              </a:p>
              <a:p>
                <a:pPr lvl="1"/>
                <a:r>
                  <a:rPr lang="fr-FR" dirty="0" err="1"/>
                  <a:t>Untractable</a:t>
                </a:r>
                <a:r>
                  <a:rPr lang="fr-FR" dirty="0"/>
                  <a:t> </a:t>
                </a:r>
                <a:r>
                  <a:rPr lang="fr-FR" dirty="0" smtClean="0"/>
                  <a:t>in </a:t>
                </a:r>
                <a:r>
                  <a:rPr lang="fr-FR" dirty="0"/>
                  <a:t>case of </a:t>
                </a:r>
                <a:r>
                  <a:rPr lang="fr-FR" dirty="0" err="1"/>
                  <a:t>incomplete</a:t>
                </a:r>
                <a:r>
                  <a:rPr lang="fr-FR" dirty="0"/>
                  <a:t> data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53" t="-10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cs typeface="Times New Roman" panose="02020603050405020304" pitchFamily="18" charset="0"/>
              </a:rPr>
              <a:t>Conditional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probability</a:t>
            </a:r>
            <a:r>
              <a:rPr lang="fr-FR" dirty="0">
                <a:cs typeface="Times New Roman" panose="02020603050405020304" pitchFamily="18" charset="0"/>
              </a:rPr>
              <a:t> distributions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</a:t>
            </a:r>
            <a:r>
              <a:rPr lang="fr-FR" b="0" kern="0" dirty="0" err="1">
                <a:solidFill>
                  <a:schemeClr val="bg1"/>
                </a:solidFill>
              </a:rPr>
              <a:t>approach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Expectation-</a:t>
            </a:r>
            <a:r>
              <a:rPr lang="fr-FR" dirty="0" err="1" smtClean="0"/>
              <a:t>maximization</a:t>
            </a:r>
            <a:r>
              <a:rPr lang="fr-FR" dirty="0" smtClean="0"/>
              <a:t> (EM) </a:t>
            </a:r>
            <a:r>
              <a:rPr lang="fr-FR" dirty="0" err="1" smtClean="0"/>
              <a:t>algorithm</a:t>
            </a:r>
            <a:r>
              <a:rPr lang="fr-FR" dirty="0" smtClean="0"/>
              <a:t>: </a:t>
            </a:r>
            <a:r>
              <a:rPr lang="fr-FR" dirty="0" err="1" smtClean="0"/>
              <a:t>iterative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for </a:t>
            </a:r>
            <a:r>
              <a:rPr lang="fr-FR" dirty="0" err="1" smtClean="0"/>
              <a:t>finding</a:t>
            </a:r>
            <a:r>
              <a:rPr lang="fr-FR" dirty="0" smtClean="0"/>
              <a:t> the maximum </a:t>
            </a:r>
            <a:r>
              <a:rPr lang="fr-FR" dirty="0" err="1" smtClean="0"/>
              <a:t>likelihood</a:t>
            </a:r>
            <a:r>
              <a:rPr lang="fr-FR" dirty="0" smtClean="0"/>
              <a:t> </a:t>
            </a:r>
            <a:r>
              <a:rPr lang="fr-FR" dirty="0" err="1" smtClean="0"/>
              <a:t>estimate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 data</a:t>
            </a:r>
          </a:p>
          <a:p>
            <a:r>
              <a:rPr lang="fr-FR" dirty="0" err="1" smtClean="0"/>
              <a:t>Reduction</a:t>
            </a:r>
            <a:r>
              <a:rPr lang="fr-FR" dirty="0" smtClean="0"/>
              <a:t> of the </a:t>
            </a:r>
            <a:r>
              <a:rPr lang="fr-FR" dirty="0" err="1" smtClean="0"/>
              <a:t>number</a:t>
            </a:r>
            <a:r>
              <a:rPr lang="fr-FR" dirty="0" smtClean="0"/>
              <a:t> of arcs </a:t>
            </a:r>
            <a:r>
              <a:rPr lang="fr-FR" dirty="0" smtClean="0">
                <a:sym typeface="Wingdings" panose="05000000000000000000" pitchFamily="2" charset="2"/>
              </a:rPr>
              <a:t> extension of the EM </a:t>
            </a:r>
            <a:r>
              <a:rPr lang="fr-FR" dirty="0" err="1" smtClean="0">
                <a:sym typeface="Wingdings" panose="05000000000000000000" pitchFamily="2" charset="2"/>
              </a:rPr>
              <a:t>algorithm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its</a:t>
            </a:r>
            <a:r>
              <a:rPr lang="fr-FR" dirty="0" smtClean="0">
                <a:sym typeface="Wingdings" panose="05000000000000000000" pitchFamily="2" charset="2"/>
              </a:rPr>
              <a:t> structural version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Lower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computational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complexity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Lower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risk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overfitting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Short-</a:t>
            </a:r>
            <a:r>
              <a:rPr lang="fr-FR" dirty="0" err="1" smtClean="0">
                <a:sym typeface="Wingdings" panose="05000000000000000000" pitchFamily="2" charset="2"/>
              </a:rPr>
              <a:t>term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prediction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inference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problem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Exact </a:t>
            </a:r>
            <a:r>
              <a:rPr lang="fr-FR" dirty="0" err="1" smtClean="0">
                <a:sym typeface="Wingdings" panose="05000000000000000000" pitchFamily="2" charset="2"/>
              </a:rPr>
              <a:t>methods</a:t>
            </a:r>
            <a:r>
              <a:rPr lang="fr-FR" dirty="0" smtClean="0">
                <a:sym typeface="Wingdings" panose="05000000000000000000" pitchFamily="2" charset="2"/>
              </a:rPr>
              <a:t> time-</a:t>
            </a:r>
            <a:r>
              <a:rPr lang="fr-FR" dirty="0" err="1" smtClean="0">
                <a:sym typeface="Wingdings" panose="05000000000000000000" pitchFamily="2" charset="2"/>
              </a:rPr>
              <a:t>consuming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Approximate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methods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better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suited</a:t>
            </a:r>
            <a:r>
              <a:rPr lang="fr-FR" dirty="0" smtClean="0">
                <a:sym typeface="Wingdings" panose="05000000000000000000" pitchFamily="2" charset="2"/>
              </a:rPr>
              <a:t> for real-time </a:t>
            </a:r>
            <a:r>
              <a:rPr lang="fr-FR" dirty="0" err="1" smtClean="0">
                <a:sym typeface="Wingdings" panose="05000000000000000000" pitchFamily="2" charset="2"/>
              </a:rPr>
              <a:t>predictions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e.g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  <a:r>
              <a:rPr lang="fr-FR" dirty="0" err="1" smtClean="0">
                <a:sym typeface="Wingdings" panose="05000000000000000000" pitchFamily="2" charset="2"/>
              </a:rPr>
              <a:t>bootstrap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filter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cs typeface="Times New Roman" panose="02020603050405020304" pitchFamily="18" charset="0"/>
              </a:rPr>
              <a:t>Learning and </a:t>
            </a:r>
            <a:r>
              <a:rPr lang="fr-FR" dirty="0" err="1" smtClean="0">
                <a:cs typeface="Times New Roman" panose="02020603050405020304" pitchFamily="18" charset="0"/>
              </a:rPr>
              <a:t>inference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</a:t>
            </a:r>
            <a:r>
              <a:rPr lang="fr-FR" b="0" kern="0" dirty="0" err="1">
                <a:solidFill>
                  <a:schemeClr val="bg1"/>
                </a:solidFill>
              </a:rPr>
              <a:t>approach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75" y="1052513"/>
            <a:ext cx="8647113" cy="950912"/>
          </a:xfrm>
        </p:spPr>
        <p:txBody>
          <a:bodyPr/>
          <a:lstStyle/>
          <a:p>
            <a:r>
              <a:rPr lang="fr-FR" dirty="0" smtClean="0"/>
              <a:t>Input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675" y="2133601"/>
            <a:ext cx="8647113" cy="28140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altLang="fr-FR" dirty="0" smtClean="0"/>
              <a:t>Stations </a:t>
            </a:r>
            <a:r>
              <a:rPr lang="fr-FR" altLang="fr-FR" dirty="0" err="1"/>
              <a:t>served</a:t>
            </a:r>
            <a:r>
              <a:rPr lang="fr-FR" altLang="fr-FR" dirty="0"/>
              <a:t> by Paris </a:t>
            </a:r>
            <a:r>
              <a:rPr lang="fr-FR" altLang="fr-FR" dirty="0" err="1"/>
              <a:t>metro</a:t>
            </a:r>
            <a:r>
              <a:rPr lang="fr-FR" altLang="fr-FR" dirty="0"/>
              <a:t> line </a:t>
            </a:r>
            <a:r>
              <a:rPr lang="fr-FR" altLang="fr-FR" dirty="0" smtClean="0"/>
              <a:t>2</a:t>
            </a:r>
          </a:p>
          <a:p>
            <a:pPr>
              <a:defRPr/>
            </a:pPr>
            <a:r>
              <a:rPr lang="fr-FR" altLang="fr-FR" dirty="0" smtClean="0"/>
              <a:t>3 </a:t>
            </a:r>
            <a:r>
              <a:rPr lang="fr-FR" altLang="fr-FR" dirty="0"/>
              <a:t>types of </a:t>
            </a:r>
            <a:r>
              <a:rPr lang="fr-FR" altLang="fr-FR" dirty="0" smtClean="0"/>
              <a:t>data:</a:t>
            </a:r>
            <a:endParaRPr lang="fr-FR" altLang="fr-FR" dirty="0"/>
          </a:p>
          <a:p>
            <a:pPr lvl="1">
              <a:defRPr/>
            </a:pPr>
            <a:r>
              <a:rPr lang="fr-FR" altLang="fr-FR" dirty="0"/>
              <a:t>Ticket </a:t>
            </a:r>
            <a:r>
              <a:rPr lang="fr-FR" altLang="fr-FR" dirty="0" smtClean="0"/>
              <a:t>validation (35 </a:t>
            </a:r>
            <a:r>
              <a:rPr lang="fr-FR" altLang="fr-FR" dirty="0" err="1" smtClean="0"/>
              <a:t>flows</a:t>
            </a:r>
            <a:r>
              <a:rPr lang="fr-FR" altLang="fr-FR" dirty="0" smtClean="0"/>
              <a:t>)</a:t>
            </a:r>
            <a:endParaRPr lang="fr-FR" altLang="fr-FR" dirty="0"/>
          </a:p>
          <a:p>
            <a:pPr lvl="1">
              <a:defRPr/>
            </a:pPr>
            <a:r>
              <a:rPr lang="fr-FR" altLang="fr-FR" dirty="0" err="1" smtClean="0"/>
              <a:t>Automatic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counts</a:t>
            </a:r>
            <a:r>
              <a:rPr lang="fr-FR" altLang="fr-FR" dirty="0" smtClean="0"/>
              <a:t> by on-</a:t>
            </a:r>
            <a:r>
              <a:rPr lang="fr-FR" altLang="fr-FR" dirty="0" err="1" smtClean="0"/>
              <a:t>board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weighing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systems</a:t>
            </a:r>
            <a:r>
              <a:rPr lang="fr-FR" altLang="fr-FR" dirty="0" smtClean="0"/>
              <a:t> (60 </a:t>
            </a:r>
            <a:r>
              <a:rPr lang="fr-FR" altLang="fr-FR" dirty="0" err="1" smtClean="0"/>
              <a:t>flows</a:t>
            </a:r>
            <a:r>
              <a:rPr lang="fr-FR" altLang="fr-FR" dirty="0" smtClean="0"/>
              <a:t>)</a:t>
            </a:r>
            <a:endParaRPr lang="fr-FR" altLang="fr-FR" dirty="0"/>
          </a:p>
          <a:p>
            <a:pPr lvl="1">
              <a:defRPr/>
            </a:pPr>
            <a:r>
              <a:rPr lang="fr-FR" altLang="fr-FR" dirty="0"/>
              <a:t>Transport </a:t>
            </a:r>
            <a:r>
              <a:rPr lang="fr-FR" altLang="fr-FR" dirty="0" smtClean="0"/>
              <a:t>service (</a:t>
            </a:r>
            <a:r>
              <a:rPr lang="fr-FR" altLang="fr-FR" dirty="0" smtClean="0"/>
              <a:t>114 </a:t>
            </a:r>
            <a:r>
              <a:rPr lang="fr-FR" altLang="fr-FR" dirty="0" smtClean="0"/>
              <a:t>variables)</a:t>
            </a:r>
          </a:p>
          <a:p>
            <a:pPr>
              <a:defRPr/>
            </a:pPr>
            <a:r>
              <a:rPr lang="fr-FR" altLang="fr-FR" dirty="0" smtClean="0"/>
              <a:t>33 </a:t>
            </a:r>
            <a:r>
              <a:rPr lang="fr-FR" altLang="fr-FR" dirty="0" err="1" smtClean="0"/>
              <a:t>weekdays</a:t>
            </a:r>
            <a:r>
              <a:rPr lang="fr-FR" altLang="fr-FR" dirty="0" smtClean="0"/>
              <a:t> of March and April 2015, </a:t>
            </a:r>
            <a:r>
              <a:rPr lang="fr-FR" altLang="fr-FR" dirty="0" err="1" smtClean="0"/>
              <a:t>between</a:t>
            </a:r>
            <a:r>
              <a:rPr lang="fr-FR" altLang="fr-FR" dirty="0" smtClean="0"/>
              <a:t> 7.30 and 9.30 </a:t>
            </a:r>
            <a:r>
              <a:rPr lang="fr-FR" altLang="fr-FR" dirty="0" err="1" smtClean="0"/>
              <a:t>am</a:t>
            </a:r>
            <a:r>
              <a:rPr lang="fr-FR" altLang="fr-FR" dirty="0" smtClean="0"/>
              <a:t>, per 2 minutes</a:t>
            </a:r>
          </a:p>
          <a:p>
            <a:pPr>
              <a:defRPr/>
            </a:pPr>
            <a:r>
              <a:rPr lang="fr-FR" altLang="fr-FR" dirty="0" err="1"/>
              <a:t>M</a:t>
            </a:r>
            <a:r>
              <a:rPr lang="fr-FR" altLang="fr-FR" dirty="0" err="1" smtClean="0"/>
              <a:t>issing</a:t>
            </a:r>
            <a:r>
              <a:rPr lang="fr-FR" altLang="fr-FR" dirty="0" smtClean="0"/>
              <a:t> data rate: 4.8 %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 smtClean="0">
                <a:solidFill>
                  <a:schemeClr val="bg1"/>
                </a:solidFill>
              </a:rPr>
              <a:t>3. Large-</a:t>
            </a:r>
            <a:r>
              <a:rPr lang="fr-FR" b="0" kern="0" dirty="0" err="1" smtClean="0">
                <a:solidFill>
                  <a:schemeClr val="bg1"/>
                </a:solidFill>
              </a:rPr>
              <a:t>scale</a:t>
            </a:r>
            <a:r>
              <a:rPr lang="fr-FR" b="0" kern="0" dirty="0" smtClean="0">
                <a:solidFill>
                  <a:schemeClr val="bg1"/>
                </a:solidFill>
              </a:rPr>
              <a:t> </a:t>
            </a:r>
            <a:r>
              <a:rPr lang="fr-FR" b="0" kern="0" dirty="0" err="1" smtClean="0">
                <a:solidFill>
                  <a:schemeClr val="bg1"/>
                </a:solidFill>
              </a:rPr>
              <a:t>experiment</a:t>
            </a:r>
            <a:endParaRPr lang="fr-FR" b="0" kern="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Dell\Desktop\Dropbox\Provisoire\Communications\Conférences\ETC 2016\Figures\Métr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6" y="5109227"/>
            <a:ext cx="8566590" cy="9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fr-FR" altLang="fr-FR" dirty="0" smtClean="0"/>
                  <a:t>Learning </a:t>
                </a:r>
                <a:r>
                  <a:rPr lang="fr-FR" altLang="fr-FR" dirty="0" err="1" smtClean="0"/>
                  <a:t>from</a:t>
                </a:r>
                <a:r>
                  <a:rPr lang="fr-FR" altLang="fr-FR" dirty="0" smtClean="0"/>
                  <a:t> the first 24 </a:t>
                </a:r>
                <a:r>
                  <a:rPr lang="fr-FR" altLang="fr-FR" dirty="0" err="1" smtClean="0"/>
                  <a:t>days</a:t>
                </a:r>
                <a:endParaRPr lang="fr-FR" altLang="fr-FR" dirty="0" smtClean="0"/>
              </a:p>
              <a:p>
                <a:pPr lvl="1">
                  <a:defRPr/>
                </a:pPr>
                <a:r>
                  <a:rPr lang="fr-FR" altLang="fr-FR" dirty="0" smtClean="0"/>
                  <a:t>Best </a:t>
                </a:r>
                <a:r>
                  <a:rPr lang="fr-FR" altLang="fr-FR" dirty="0" err="1" smtClean="0"/>
                  <a:t>empirical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results</a:t>
                </a:r>
                <a:r>
                  <a:rPr lang="fr-FR" alt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altLang="fr-FR" b="0" i="1" smtClean="0">
                        <a:latin typeface="Cambria Math"/>
                      </a:rPr>
                      <m:t>𝑑</m:t>
                    </m:r>
                    <m:r>
                      <a:rPr lang="fr-FR" altLang="fr-FR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fr-FR" alt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altLang="fr-FR" b="0" i="1" smtClean="0">
                        <a:latin typeface="Cambria Math"/>
                      </a:rPr>
                      <m:t>𝑚</m:t>
                    </m:r>
                    <m:r>
                      <a:rPr lang="fr-FR" altLang="fr-FR" i="1">
                        <a:latin typeface="Cambria Math"/>
                      </a:rPr>
                      <m:t>=</m:t>
                    </m:r>
                    <m:r>
                      <a:rPr lang="fr-FR" altLang="fr-FR" b="0" i="1" smtClean="0">
                        <a:latin typeface="Cambria Math"/>
                      </a:rPr>
                      <m:t>3</m:t>
                    </m:r>
                  </m:oMath>
                </a14:m>
                <a:endParaRPr lang="fr-FR" altLang="fr-FR" dirty="0" smtClean="0"/>
              </a:p>
              <a:p>
                <a:pPr>
                  <a:defRPr/>
                </a:pPr>
                <a:r>
                  <a:rPr lang="fr-FR" altLang="fr-FR" dirty="0" smtClean="0"/>
                  <a:t>Test on the last 9 </a:t>
                </a:r>
                <a:r>
                  <a:rPr lang="fr-FR" altLang="fr-FR" dirty="0" err="1" smtClean="0"/>
                  <a:t>days</a:t>
                </a:r>
                <a:endParaRPr lang="fr-FR" altLang="fr-FR" dirty="0" smtClean="0"/>
              </a:p>
              <a:p>
                <a:pPr lvl="1">
                  <a:defRPr/>
                </a:pPr>
                <a:r>
                  <a:rPr lang="fr-FR" altLang="fr-FR" dirty="0" err="1" smtClean="0"/>
                  <a:t>Comparison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with</a:t>
                </a:r>
                <a:r>
                  <a:rPr lang="fr-FR" altLang="fr-FR" dirty="0" smtClean="0"/>
                  <a:t> 2 partial versions:</a:t>
                </a:r>
              </a:p>
              <a:p>
                <a:pPr lvl="2">
                  <a:defRPr/>
                </a:pPr>
                <a:r>
                  <a:rPr lang="fr-FR" altLang="fr-FR" dirty="0" err="1" smtClean="0"/>
                  <a:t>Without</a:t>
                </a:r>
                <a:r>
                  <a:rPr lang="fr-FR" altLang="fr-FR" dirty="0" smtClean="0"/>
                  <a:t> transport service</a:t>
                </a:r>
              </a:p>
              <a:p>
                <a:pPr lvl="2">
                  <a:defRPr/>
                </a:pPr>
                <a:r>
                  <a:rPr lang="fr-FR" altLang="fr-FR" dirty="0" err="1" smtClean="0"/>
                  <a:t>Without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upstream-downstream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relationships</a:t>
                </a:r>
                <a:endParaRPr lang="fr-FR" altLang="fr-FR" dirty="0" smtClean="0"/>
              </a:p>
              <a:p>
                <a:pPr lvl="1">
                  <a:defRPr/>
                </a:pPr>
                <a:r>
                  <a:rPr lang="fr-FR" altLang="fr-FR" dirty="0" err="1" smtClean="0"/>
                  <a:t>Comparison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with</a:t>
                </a:r>
                <a:r>
                  <a:rPr lang="fr-FR" altLang="fr-FR" dirty="0" smtClean="0"/>
                  <a:t> 2 naïve </a:t>
                </a:r>
                <a:r>
                  <a:rPr lang="fr-FR" altLang="fr-FR" dirty="0" err="1" smtClean="0"/>
                  <a:t>methods</a:t>
                </a:r>
                <a:r>
                  <a:rPr lang="fr-FR" altLang="fr-FR" dirty="0" smtClean="0"/>
                  <a:t>:</a:t>
                </a:r>
              </a:p>
              <a:p>
                <a:pPr lvl="2">
                  <a:defRPr/>
                </a:pPr>
                <a:r>
                  <a:rPr lang="fr-FR" altLang="fr-FR" dirty="0" err="1" smtClean="0"/>
                  <a:t>Historical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average</a:t>
                </a:r>
                <a:endParaRPr lang="fr-FR" altLang="fr-FR" dirty="0" smtClean="0"/>
              </a:p>
              <a:p>
                <a:pPr lvl="2">
                  <a:defRPr/>
                </a:pPr>
                <a:r>
                  <a:rPr lang="fr-FR" altLang="fr-FR" dirty="0" smtClean="0"/>
                  <a:t>Last observation </a:t>
                </a:r>
                <a:r>
                  <a:rPr lang="fr-FR" altLang="fr-FR" dirty="0" err="1"/>
                  <a:t>c</a:t>
                </a:r>
                <a:r>
                  <a:rPr lang="fr-FR" altLang="fr-FR" dirty="0" err="1" smtClean="0"/>
                  <a:t>arried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forward</a:t>
                </a:r>
                <a:r>
                  <a:rPr lang="fr-FR" altLang="fr-FR" dirty="0" smtClean="0"/>
                  <a:t> (LOCF)</a:t>
                </a:r>
              </a:p>
              <a:p>
                <a:pPr lvl="1">
                  <a:defRPr/>
                </a:pPr>
                <a:r>
                  <a:rPr lang="fr-FR" altLang="fr-FR" dirty="0" err="1" smtClean="0"/>
                  <a:t>Accuracy</a:t>
                </a:r>
                <a:r>
                  <a:rPr lang="fr-FR" altLang="fr-FR" dirty="0" smtClean="0"/>
                  <a:t> </a:t>
                </a:r>
                <a:r>
                  <a:rPr lang="fr-FR" altLang="fr-FR" dirty="0" err="1" smtClean="0"/>
                  <a:t>measure</a:t>
                </a:r>
                <a:r>
                  <a:rPr lang="fr-FR" altLang="fr-FR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𝑊𝑀𝐴𝑃𝐸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bHide m:val="on"/>
                            <m:supHide m:val="on"/>
                            <m:ctrlPr>
                              <a:rPr lang="fr-F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bHide m:val="on"/>
                            <m:supHide m:val="on"/>
                            <m:ctrlPr>
                              <a:rPr lang="fr-F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fr-FR" alt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82" t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 smtClean="0">
                <a:solidFill>
                  <a:schemeClr val="bg1"/>
                </a:solidFill>
              </a:rPr>
              <a:t>3. Large-</a:t>
            </a:r>
            <a:r>
              <a:rPr lang="fr-FR" b="0" kern="0" dirty="0" err="1" smtClean="0">
                <a:solidFill>
                  <a:schemeClr val="bg1"/>
                </a:solidFill>
              </a:rPr>
              <a:t>scale</a:t>
            </a:r>
            <a:r>
              <a:rPr lang="fr-FR" b="0" kern="0" dirty="0" smtClean="0">
                <a:solidFill>
                  <a:schemeClr val="bg1"/>
                </a:solidFill>
              </a:rPr>
              <a:t> </a:t>
            </a:r>
            <a:r>
              <a:rPr lang="fr-FR" b="0" kern="0" dirty="0" err="1" smtClean="0">
                <a:solidFill>
                  <a:schemeClr val="bg1"/>
                </a:solidFill>
              </a:rPr>
              <a:t>experiment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Forecasting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193675" y="2133599"/>
            <a:ext cx="4246563" cy="1871331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High contribution of the transport service, </a:t>
            </a:r>
            <a:r>
              <a:rPr lang="fr-FR" dirty="0" err="1" smtClean="0"/>
              <a:t>especially</a:t>
            </a:r>
            <a:r>
              <a:rPr lang="fr-FR" dirty="0" smtClean="0"/>
              <a:t> for the train </a:t>
            </a:r>
            <a:r>
              <a:rPr lang="fr-FR" dirty="0" err="1" smtClean="0"/>
              <a:t>departure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from</a:t>
            </a:r>
            <a:r>
              <a:rPr lang="fr-FR" dirty="0" smtClean="0"/>
              <a:t> Blanche station to Place de Clichy station)</a:t>
            </a:r>
          </a:p>
          <a:p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improvement</a:t>
            </a:r>
            <a:r>
              <a:rPr lang="fr-FR" dirty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integrating</a:t>
            </a:r>
            <a:r>
              <a:rPr lang="fr-FR" dirty="0" smtClean="0"/>
              <a:t> the </a:t>
            </a:r>
            <a:r>
              <a:rPr lang="fr-FR" dirty="0" err="1" smtClean="0"/>
              <a:t>upstream-downstream</a:t>
            </a:r>
            <a:r>
              <a:rPr lang="fr-FR" dirty="0" smtClean="0"/>
              <a:t> </a:t>
            </a:r>
            <a:r>
              <a:rPr lang="fr-FR" dirty="0" err="1"/>
              <a:t>relationships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 smtClean="0">
                <a:solidFill>
                  <a:schemeClr val="bg1"/>
                </a:solidFill>
              </a:rPr>
              <a:t>3. Large-</a:t>
            </a:r>
            <a:r>
              <a:rPr lang="fr-FR" b="0" kern="0" dirty="0" err="1" smtClean="0">
                <a:solidFill>
                  <a:schemeClr val="bg1"/>
                </a:solidFill>
              </a:rPr>
              <a:t>scale</a:t>
            </a:r>
            <a:r>
              <a:rPr lang="fr-FR" b="0" kern="0" dirty="0" smtClean="0">
                <a:solidFill>
                  <a:schemeClr val="bg1"/>
                </a:solidFill>
              </a:rPr>
              <a:t> </a:t>
            </a:r>
            <a:r>
              <a:rPr lang="fr-FR" b="0" kern="0" dirty="0" err="1" smtClean="0">
                <a:solidFill>
                  <a:schemeClr val="bg1"/>
                </a:solidFill>
              </a:rPr>
              <a:t>experiment</a:t>
            </a:r>
            <a:endParaRPr lang="fr-FR" b="0" kern="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9" y="2133601"/>
            <a:ext cx="4248150" cy="167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Dell\Desktop\Dropbox\Provisoire\Communications\Conférences\ETC 2016\Figures\Flux Blanche-Place de Clichy (couleur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1" y="4221845"/>
            <a:ext cx="7200000" cy="17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93675" y="2133600"/>
            <a:ext cx="8647113" cy="1885507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superiority</a:t>
            </a:r>
            <a:r>
              <a:rPr lang="fr-FR" dirty="0" smtClean="0"/>
              <a:t> of the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Bayesian</a:t>
            </a:r>
            <a:r>
              <a:rPr lang="fr-FR" dirty="0" smtClean="0"/>
              <a:t> network </a:t>
            </a:r>
            <a:r>
              <a:rPr lang="fr-FR" dirty="0" err="1" smtClean="0"/>
              <a:t>approach</a:t>
            </a:r>
            <a:r>
              <a:rPr lang="fr-FR" dirty="0" smtClean="0"/>
              <a:t> due to the train </a:t>
            </a:r>
            <a:r>
              <a:rPr lang="fr-FR" dirty="0" err="1" smtClean="0"/>
              <a:t>departure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endParaRPr lang="fr-FR" dirty="0" smtClean="0"/>
          </a:p>
          <a:p>
            <a:r>
              <a:rPr lang="fr-FR" dirty="0" err="1" smtClean="0"/>
              <a:t>Superiority</a:t>
            </a:r>
            <a:r>
              <a:rPr lang="fr-FR" dirty="0" smtClean="0"/>
              <a:t> of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for the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controlled</a:t>
            </a:r>
            <a:r>
              <a:rPr lang="fr-FR" dirty="0" smtClean="0"/>
              <a:t> areas</a:t>
            </a:r>
          </a:p>
          <a:p>
            <a:pPr lvl="1"/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 at the </a:t>
            </a:r>
            <a:r>
              <a:rPr lang="fr-FR" dirty="0" err="1" smtClean="0"/>
              <a:t>margins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cannot</a:t>
            </a:r>
            <a:r>
              <a:rPr lang="fr-FR" dirty="0" smtClean="0">
                <a:sym typeface="Wingdings" panose="05000000000000000000" pitchFamily="2" charset="2"/>
              </a:rPr>
              <a:t> exploit the full </a:t>
            </a:r>
            <a:r>
              <a:rPr lang="fr-FR" dirty="0" err="1" smtClean="0">
                <a:sym typeface="Wingdings" panose="05000000000000000000" pitchFamily="2" charset="2"/>
              </a:rPr>
              <a:t>potential</a:t>
            </a:r>
            <a:r>
              <a:rPr lang="fr-FR" dirty="0" smtClean="0">
                <a:sym typeface="Wingdings" panose="05000000000000000000" pitchFamily="2" charset="2"/>
              </a:rPr>
              <a:t> of the model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Regularity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flows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day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day</a:t>
            </a:r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Forecasting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 smtClean="0">
                <a:solidFill>
                  <a:schemeClr val="bg1"/>
                </a:solidFill>
              </a:rPr>
              <a:t>3. Large-</a:t>
            </a:r>
            <a:r>
              <a:rPr lang="fr-FR" b="0" kern="0" dirty="0" err="1" smtClean="0">
                <a:solidFill>
                  <a:schemeClr val="bg1"/>
                </a:solidFill>
              </a:rPr>
              <a:t>scale</a:t>
            </a:r>
            <a:r>
              <a:rPr lang="fr-FR" b="0" kern="0" dirty="0" smtClean="0">
                <a:solidFill>
                  <a:schemeClr val="bg1"/>
                </a:solidFill>
              </a:rPr>
              <a:t> </a:t>
            </a:r>
            <a:r>
              <a:rPr lang="fr-FR" b="0" kern="0" dirty="0" err="1" smtClean="0">
                <a:solidFill>
                  <a:schemeClr val="bg1"/>
                </a:solidFill>
              </a:rPr>
              <a:t>experiment</a:t>
            </a:r>
            <a:endParaRPr lang="fr-FR" b="0" kern="0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13" y="4331079"/>
            <a:ext cx="6671836" cy="16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Overall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effectiveness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dynamic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Bayesian</a:t>
            </a:r>
            <a:r>
              <a:rPr lang="fr-FR" dirty="0" smtClean="0">
                <a:sym typeface="Wingdings" panose="05000000000000000000" pitchFamily="2" charset="2"/>
              </a:rPr>
              <a:t> network </a:t>
            </a:r>
            <a:r>
              <a:rPr lang="fr-FR" dirty="0" err="1" smtClean="0">
                <a:sym typeface="Wingdings" panose="05000000000000000000" pitchFamily="2" charset="2"/>
              </a:rPr>
              <a:t>approach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Ability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forecast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missing</a:t>
            </a:r>
            <a:r>
              <a:rPr lang="fr-FR" dirty="0" smtClean="0">
                <a:sym typeface="Wingdings" panose="05000000000000000000" pitchFamily="2" charset="2"/>
              </a:rPr>
              <a:t> data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Key </a:t>
            </a:r>
            <a:r>
              <a:rPr lang="fr-FR" dirty="0" err="1" smtClean="0">
                <a:sym typeface="Wingdings" panose="05000000000000000000" pitchFamily="2" charset="2"/>
              </a:rPr>
              <a:t>role</a:t>
            </a:r>
            <a:r>
              <a:rPr lang="fr-FR" dirty="0" smtClean="0">
                <a:sym typeface="Wingdings" panose="05000000000000000000" pitchFamily="2" charset="2"/>
              </a:rPr>
              <a:t> of the transport service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Necessity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improve</a:t>
            </a:r>
            <a:r>
              <a:rPr lang="fr-FR" dirty="0" smtClean="0">
                <a:sym typeface="Wingdings" panose="05000000000000000000" pitchFamily="2" charset="2"/>
              </a:rPr>
              <a:t> the model for the </a:t>
            </a:r>
            <a:r>
              <a:rPr lang="fr-FR" dirty="0" err="1" smtClean="0">
                <a:sym typeface="Wingdings" panose="05000000000000000000" pitchFamily="2" charset="2"/>
              </a:rPr>
              <a:t>walking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flows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Assumption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linearity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questionable</a:t>
            </a:r>
            <a:r>
              <a:rPr lang="fr-FR" dirty="0" smtClean="0">
                <a:sym typeface="Wingdings" panose="05000000000000000000" pitchFamily="2" charset="2"/>
              </a:rPr>
              <a:t>  </a:t>
            </a:r>
            <a:r>
              <a:rPr lang="fr-FR" dirty="0" err="1" smtClean="0">
                <a:sym typeface="Wingdings" panose="05000000000000000000" pitchFamily="2" charset="2"/>
              </a:rPr>
              <a:t>what</a:t>
            </a:r>
            <a:r>
              <a:rPr lang="fr-FR" dirty="0" smtClean="0">
                <a:sym typeface="Wingdings" panose="05000000000000000000" pitchFamily="2" charset="2"/>
              </a:rPr>
              <a:t> about more </a:t>
            </a:r>
            <a:r>
              <a:rPr lang="fr-FR" dirty="0" err="1" smtClean="0">
                <a:sym typeface="Wingdings" panose="05000000000000000000" pitchFamily="2" charset="2"/>
              </a:rPr>
              <a:t>sophisticated</a:t>
            </a:r>
            <a:r>
              <a:rPr lang="fr-FR" dirty="0" smtClean="0">
                <a:sym typeface="Wingdings" panose="05000000000000000000" pitchFamily="2" charset="2"/>
              </a:rPr>
              <a:t> distributions (</a:t>
            </a:r>
            <a:r>
              <a:rPr lang="fr-FR" dirty="0" err="1" smtClean="0">
                <a:sym typeface="Wingdings" panose="05000000000000000000" pitchFamily="2" charset="2"/>
              </a:rPr>
              <a:t>e.g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  <a:r>
              <a:rPr lang="fr-FR" dirty="0" err="1" smtClean="0">
                <a:sym typeface="Wingdings" panose="05000000000000000000" pitchFamily="2" charset="2"/>
              </a:rPr>
              <a:t>Gaussian</a:t>
            </a:r>
            <a:r>
              <a:rPr lang="fr-FR" dirty="0" smtClean="0">
                <a:sym typeface="Wingdings" panose="05000000000000000000" pitchFamily="2" charset="2"/>
              </a:rPr>
              <a:t> mixture </a:t>
            </a:r>
            <a:r>
              <a:rPr lang="fr-FR" dirty="0" err="1" smtClean="0">
                <a:sym typeface="Wingdings" panose="05000000000000000000" pitchFamily="2" charset="2"/>
              </a:rPr>
              <a:t>models</a:t>
            </a:r>
            <a:r>
              <a:rPr lang="fr-FR" dirty="0" smtClean="0">
                <a:sym typeface="Wingdings" panose="05000000000000000000" pitchFamily="2" charset="2"/>
              </a:rPr>
              <a:t>) ?</a:t>
            </a:r>
          </a:p>
          <a:p>
            <a:r>
              <a:rPr lang="fr-FR" dirty="0" err="1" smtClean="0">
                <a:sym typeface="Wingdings" panose="05000000000000000000" pitchFamily="2" charset="2"/>
              </a:rPr>
              <a:t>Stationarity</a:t>
            </a:r>
            <a:r>
              <a:rPr lang="fr-FR" dirty="0" smtClean="0">
                <a:sym typeface="Wingdings" panose="05000000000000000000" pitchFamily="2" charset="2"/>
              </a:rPr>
              <a:t> of the structure and the </a:t>
            </a:r>
            <a:r>
              <a:rPr lang="fr-FR" dirty="0" err="1" smtClean="0">
                <a:sym typeface="Wingdings" panose="05000000000000000000" pitchFamily="2" charset="2"/>
              </a:rPr>
              <a:t>parameters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 </a:t>
            </a:r>
            <a:r>
              <a:rPr lang="fr-FR" dirty="0" err="1" smtClean="0">
                <a:sym typeface="Wingdings" panose="05000000000000000000" pitchFamily="2" charset="2"/>
              </a:rPr>
              <a:t>effectiveness</a:t>
            </a:r>
            <a:r>
              <a:rPr lang="fr-FR" dirty="0" smtClean="0">
                <a:sym typeface="Wingdings" panose="05000000000000000000" pitchFamily="2" charset="2"/>
              </a:rPr>
              <a:t> in case of major disruptions ?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High </a:t>
            </a:r>
            <a:r>
              <a:rPr lang="fr-FR" dirty="0" err="1" smtClean="0">
                <a:sym typeface="Wingdings" panose="05000000000000000000" pitchFamily="2" charset="2"/>
              </a:rPr>
              <a:t>modularity</a:t>
            </a:r>
            <a:r>
              <a:rPr lang="fr-FR" dirty="0" smtClean="0">
                <a:sym typeface="Wingdings" panose="05000000000000000000" pitchFamily="2" charset="2"/>
              </a:rPr>
              <a:t>  </a:t>
            </a:r>
            <a:r>
              <a:rPr lang="fr-FR" dirty="0" err="1" smtClean="0">
                <a:sym typeface="Wingdings" panose="05000000000000000000" pitchFamily="2" charset="2"/>
              </a:rPr>
              <a:t>possibility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incorporate</a:t>
            </a:r>
            <a:r>
              <a:rPr lang="fr-FR" dirty="0" smtClean="0">
                <a:sym typeface="Wingdings" panose="05000000000000000000" pitchFamily="2" charset="2"/>
              </a:rPr>
              <a:t> new data sources: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Temporal </a:t>
            </a:r>
            <a:r>
              <a:rPr lang="fr-FR" dirty="0" err="1" smtClean="0">
                <a:sym typeface="Wingdings" panose="05000000000000000000" pitchFamily="2" charset="2"/>
              </a:rPr>
              <a:t>factors</a:t>
            </a:r>
            <a:r>
              <a:rPr lang="fr-FR" dirty="0" smtClean="0">
                <a:sym typeface="Wingdings" panose="05000000000000000000" pitchFamily="2" charset="2"/>
              </a:rPr>
              <a:t>: trend, </a:t>
            </a:r>
            <a:r>
              <a:rPr lang="fr-FR" dirty="0" err="1" smtClean="0">
                <a:sym typeface="Wingdings" panose="05000000000000000000" pitchFamily="2" charset="2"/>
              </a:rPr>
              <a:t>month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year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day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week</a:t>
            </a:r>
            <a:r>
              <a:rPr lang="fr-FR" dirty="0" smtClean="0">
                <a:sym typeface="Wingdings" panose="05000000000000000000" pitchFamily="2" charset="2"/>
              </a:rPr>
              <a:t>…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External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features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weather</a:t>
            </a:r>
            <a:r>
              <a:rPr lang="fr-FR" dirty="0" smtClean="0">
                <a:sym typeface="Wingdings" panose="05000000000000000000" pitchFamily="2" charset="2"/>
              </a:rPr>
              <a:t> conditions, </a:t>
            </a:r>
            <a:r>
              <a:rPr lang="fr-FR" dirty="0" err="1" smtClean="0">
                <a:sym typeface="Wingdings" panose="05000000000000000000" pitchFamily="2" charset="2"/>
              </a:rPr>
              <a:t>sporting</a:t>
            </a:r>
            <a:r>
              <a:rPr lang="fr-FR" dirty="0" smtClean="0">
                <a:sym typeface="Wingdings" panose="05000000000000000000" pitchFamily="2" charset="2"/>
              </a:rPr>
              <a:t> or cultural </a:t>
            </a:r>
            <a:r>
              <a:rPr lang="fr-FR" dirty="0" err="1" smtClean="0">
                <a:sym typeface="Wingdings" panose="05000000000000000000" pitchFamily="2" charset="2"/>
              </a:rPr>
              <a:t>events</a:t>
            </a:r>
            <a:r>
              <a:rPr lang="fr-FR" dirty="0" smtClean="0">
                <a:sym typeface="Wingdings" panose="05000000000000000000" pitchFamily="2" charset="2"/>
              </a:rPr>
              <a:t>…</a:t>
            </a:r>
          </a:p>
          <a:p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 smtClean="0">
                <a:solidFill>
                  <a:schemeClr val="bg1"/>
                </a:solidFill>
              </a:rPr>
              <a:t>4. Conclusion and </a:t>
            </a:r>
            <a:r>
              <a:rPr lang="fr-FR" b="0" kern="0" dirty="0" err="1" smtClean="0">
                <a:solidFill>
                  <a:schemeClr val="bg1"/>
                </a:solidFill>
              </a:rPr>
              <a:t>references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75" y="1052513"/>
            <a:ext cx="8647113" cy="950912"/>
          </a:xfrm>
        </p:spPr>
        <p:txBody>
          <a:bodyPr/>
          <a:lstStyle/>
          <a:p>
            <a:r>
              <a:rPr lang="fr-FR" altLang="fr-FR" dirty="0" err="1" smtClean="0"/>
              <a:t>References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Haworth, J. (2014) </a:t>
            </a:r>
            <a:r>
              <a:rPr lang="en-US" i="1" dirty="0" err="1">
                <a:solidFill>
                  <a:srgbClr val="000000"/>
                </a:solidFill>
              </a:rPr>
              <a:t>Spatio</a:t>
            </a:r>
            <a:r>
              <a:rPr lang="en-US" i="1" dirty="0">
                <a:solidFill>
                  <a:srgbClr val="000000"/>
                </a:solidFill>
              </a:rPr>
              <a:t>-temporal forecasting of network data</a:t>
            </a:r>
            <a:r>
              <a:rPr lang="en-US" dirty="0">
                <a:solidFill>
                  <a:srgbClr val="000000"/>
                </a:solidFill>
              </a:rPr>
              <a:t>, Doctoral dissertation, University College London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Friedman</a:t>
            </a:r>
            <a:r>
              <a:rPr lang="en-US" dirty="0">
                <a:solidFill>
                  <a:srgbClr val="000000"/>
                </a:solidFill>
              </a:rPr>
              <a:t>, N., Murphy, K., </a:t>
            </a:r>
            <a:r>
              <a:rPr lang="en-US" dirty="0" err="1">
                <a:solidFill>
                  <a:srgbClr val="000000"/>
                </a:solidFill>
              </a:rPr>
              <a:t>Russel</a:t>
            </a:r>
            <a:r>
              <a:rPr lang="en-US" dirty="0">
                <a:solidFill>
                  <a:srgbClr val="000000"/>
                </a:solidFill>
              </a:rPr>
              <a:t>, S. (1998) Learning the Structure of Dynamic Probabilistic Networks, </a:t>
            </a:r>
            <a:r>
              <a:rPr lang="en-US" i="1" dirty="0">
                <a:solidFill>
                  <a:srgbClr val="000000"/>
                </a:solidFill>
              </a:rPr>
              <a:t>Proceedings of the 14th Conference on Uncertainty in Artificial Intelligence</a:t>
            </a:r>
            <a:r>
              <a:rPr lang="en-US" dirty="0">
                <a:solidFill>
                  <a:srgbClr val="000000"/>
                </a:solidFill>
              </a:rPr>
              <a:t>, Madison, 139-147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Kanazawa, K., </a:t>
            </a:r>
            <a:r>
              <a:rPr lang="en-US" dirty="0" err="1">
                <a:solidFill>
                  <a:srgbClr val="000000"/>
                </a:solidFill>
              </a:rPr>
              <a:t>Koller</a:t>
            </a:r>
            <a:r>
              <a:rPr lang="en-US" dirty="0">
                <a:solidFill>
                  <a:srgbClr val="000000"/>
                </a:solidFill>
              </a:rPr>
              <a:t>, D., </a:t>
            </a:r>
            <a:r>
              <a:rPr lang="en-US" dirty="0" err="1">
                <a:solidFill>
                  <a:srgbClr val="000000"/>
                </a:solidFill>
              </a:rPr>
              <a:t>Russel</a:t>
            </a:r>
            <a:r>
              <a:rPr lang="en-US" dirty="0">
                <a:solidFill>
                  <a:srgbClr val="000000"/>
                </a:solidFill>
              </a:rPr>
              <a:t>, S. (1995) Stochastic simulation algorithms for dynamic probabilistic networks, </a:t>
            </a:r>
            <a:r>
              <a:rPr lang="en-US" i="1" dirty="0">
                <a:solidFill>
                  <a:srgbClr val="000000"/>
                </a:solidFill>
              </a:rPr>
              <a:t>Proceedings of the 11th Conference on Uncertainty in Artificial Intelligence</a:t>
            </a:r>
            <a:r>
              <a:rPr lang="en-US" dirty="0">
                <a:solidFill>
                  <a:srgbClr val="000000"/>
                </a:solidFill>
              </a:rPr>
              <a:t>, Montreal, 346-351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Koller</a:t>
            </a:r>
            <a:r>
              <a:rPr lang="en-US" dirty="0">
                <a:solidFill>
                  <a:srgbClr val="000000"/>
                </a:solidFill>
              </a:rPr>
              <a:t>, D., Friedman, N. (2009) </a:t>
            </a:r>
            <a:r>
              <a:rPr lang="en-US" i="1" dirty="0">
                <a:solidFill>
                  <a:srgbClr val="000000"/>
                </a:solidFill>
              </a:rPr>
              <a:t>Probabilistic Graphical Models: Principles and Techniques</a:t>
            </a:r>
            <a:r>
              <a:rPr lang="en-US" dirty="0">
                <a:solidFill>
                  <a:srgbClr val="000000"/>
                </a:solidFill>
              </a:rPr>
              <a:t>, The MIT Press, Cambridge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Sun</a:t>
            </a:r>
            <a:r>
              <a:rPr lang="en-US" dirty="0">
                <a:solidFill>
                  <a:srgbClr val="000000"/>
                </a:solidFill>
              </a:rPr>
              <a:t>, S., Zhang, C., Yu, G. (2006) A Bayesian Network Approach to Traffic Flow Forecasting, </a:t>
            </a:r>
            <a:r>
              <a:rPr lang="en-US" i="1" dirty="0">
                <a:solidFill>
                  <a:srgbClr val="000000"/>
                </a:solidFill>
              </a:rPr>
              <a:t>IEEE Transactions on Intelligent Transportation Systems</a:t>
            </a:r>
            <a:r>
              <a:rPr lang="en-US" dirty="0">
                <a:solidFill>
                  <a:srgbClr val="000000"/>
                </a:solidFill>
              </a:rPr>
              <a:t>, 7(1), 124-132.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4. Conclusion and </a:t>
            </a:r>
            <a:r>
              <a:rPr lang="fr-FR" b="0" kern="0" dirty="0" err="1">
                <a:solidFill>
                  <a:schemeClr val="bg1"/>
                </a:solidFill>
              </a:rPr>
              <a:t>references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675" y="1052513"/>
            <a:ext cx="8647113" cy="4968875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fr-FR" sz="3200" dirty="0"/>
              <a:t>	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/>
              <a:t>	1. </a:t>
            </a:r>
            <a:r>
              <a:rPr lang="fr-FR" sz="3200" dirty="0" err="1"/>
              <a:t>Context</a:t>
            </a:r>
            <a:r>
              <a:rPr lang="fr-FR" sz="3200" dirty="0"/>
              <a:t> and </a:t>
            </a:r>
            <a:r>
              <a:rPr lang="fr-FR" sz="3200" dirty="0" err="1"/>
              <a:t>problematic</a:t>
            </a:r>
            <a:endParaRPr lang="fr-FR" sz="3200" dirty="0"/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/>
              <a:t>	2. </a:t>
            </a:r>
            <a:r>
              <a:rPr lang="fr-FR" sz="3200" dirty="0" err="1"/>
              <a:t>Modelling</a:t>
            </a:r>
            <a:r>
              <a:rPr lang="fr-FR" sz="3200" dirty="0"/>
              <a:t> approach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/>
              <a:t>	3. Large-</a:t>
            </a:r>
            <a:r>
              <a:rPr lang="fr-FR" sz="3200" dirty="0" err="1"/>
              <a:t>scale</a:t>
            </a:r>
            <a:r>
              <a:rPr lang="fr-FR" sz="3200" dirty="0"/>
              <a:t> </a:t>
            </a:r>
            <a:r>
              <a:rPr lang="fr-FR" sz="3200" dirty="0" err="1"/>
              <a:t>experiment</a:t>
            </a:r>
            <a:endParaRPr lang="fr-FR" sz="3200" dirty="0"/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/>
              <a:t>	4. </a:t>
            </a:r>
            <a:r>
              <a:rPr lang="fr-FR" sz="3200" dirty="0" smtClean="0"/>
              <a:t>Conclusion and </a:t>
            </a:r>
            <a:r>
              <a:rPr lang="fr-FR" sz="3200" dirty="0" err="1" smtClean="0"/>
              <a:t>references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 smtClean="0">
                <a:solidFill>
                  <a:schemeClr val="bg1"/>
                </a:solidFill>
              </a:rPr>
              <a:t>Contents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675" y="2133600"/>
            <a:ext cx="8647113" cy="193695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Main public transport </a:t>
            </a:r>
            <a:r>
              <a:rPr lang="fr-FR" dirty="0" err="1"/>
              <a:t>operator</a:t>
            </a:r>
            <a:r>
              <a:rPr lang="fr-FR" dirty="0"/>
              <a:t> in the Paris </a:t>
            </a:r>
            <a:r>
              <a:rPr lang="fr-FR" dirty="0" err="1"/>
              <a:t>region</a:t>
            </a:r>
            <a:endParaRPr lang="fr-FR" dirty="0"/>
          </a:p>
          <a:p>
            <a:pPr lvl="1"/>
            <a:r>
              <a:rPr lang="fr-FR" dirty="0"/>
              <a:t>16 </a:t>
            </a:r>
            <a:r>
              <a:rPr lang="fr-FR" dirty="0" err="1"/>
              <a:t>metro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pPr lvl="1"/>
            <a:r>
              <a:rPr lang="fr-FR" dirty="0"/>
              <a:t>Sections of 2 RER </a:t>
            </a:r>
            <a:r>
              <a:rPr lang="fr-FR" dirty="0" err="1"/>
              <a:t>lines</a:t>
            </a:r>
            <a:r>
              <a:rPr lang="fr-FR" dirty="0"/>
              <a:t> (commuter rail)</a:t>
            </a:r>
          </a:p>
          <a:p>
            <a:pPr lvl="1"/>
            <a:r>
              <a:rPr lang="fr-FR" dirty="0"/>
              <a:t>8 tramway </a:t>
            </a:r>
            <a:r>
              <a:rPr lang="fr-FR" dirty="0" err="1"/>
              <a:t>lines</a:t>
            </a:r>
            <a:endParaRPr lang="fr-FR" dirty="0"/>
          </a:p>
          <a:p>
            <a:pPr lvl="1"/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350 bus </a:t>
            </a:r>
            <a:r>
              <a:rPr lang="fr-FR" dirty="0" err="1"/>
              <a:t>lines</a:t>
            </a:r>
            <a:endParaRPr lang="fr-FR" dirty="0"/>
          </a:p>
          <a:p>
            <a:pPr lvl="1"/>
            <a:r>
              <a:rPr lang="fr-FR" dirty="0"/>
              <a:t>3 billions </a:t>
            </a:r>
            <a:r>
              <a:rPr lang="fr-FR" dirty="0" err="1"/>
              <a:t>travels</a:t>
            </a:r>
            <a:r>
              <a:rPr lang="fr-FR" dirty="0"/>
              <a:t> per </a:t>
            </a:r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RATP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1. </a:t>
            </a:r>
            <a:r>
              <a:rPr lang="fr-FR" b="0" kern="0" dirty="0" err="1">
                <a:solidFill>
                  <a:schemeClr val="bg1"/>
                </a:solidFill>
              </a:rPr>
              <a:t>Context</a:t>
            </a:r>
            <a:r>
              <a:rPr lang="fr-FR" b="0" kern="0" dirty="0">
                <a:solidFill>
                  <a:schemeClr val="bg1"/>
                </a:solidFill>
              </a:rPr>
              <a:t> and </a:t>
            </a:r>
            <a:r>
              <a:rPr lang="fr-FR" b="0" kern="0" dirty="0" err="1">
                <a:solidFill>
                  <a:schemeClr val="bg1"/>
                </a:solidFill>
              </a:rPr>
              <a:t>problematic</a:t>
            </a:r>
            <a:endParaRPr lang="fr-FR" b="0" kern="0" dirty="0">
              <a:solidFill>
                <a:schemeClr val="bg1"/>
              </a:solidFill>
            </a:endParaRPr>
          </a:p>
        </p:txBody>
      </p:sp>
      <p:pic>
        <p:nvPicPr>
          <p:cNvPr id="1041" name="Picture 17" descr="C:\Users\Dell\Desktop\12444D08.w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64" y="4221388"/>
            <a:ext cx="26519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Dell\Desktop\11667D12.w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86" y="4221388"/>
            <a:ext cx="26488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Dell\Desktop\10985D07.w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1388"/>
            <a:ext cx="27096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: </a:t>
            </a:r>
            <a:r>
              <a:rPr lang="fr-FR" dirty="0" err="1" smtClean="0"/>
              <a:t>assessment</a:t>
            </a:r>
            <a:r>
              <a:rPr lang="fr-FR" dirty="0" smtClean="0"/>
              <a:t> of </a:t>
            </a:r>
            <a:r>
              <a:rPr lang="fr-FR" dirty="0"/>
              <a:t>the </a:t>
            </a:r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smtClean="0"/>
              <a:t>infrastructure/transport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changes</a:t>
            </a:r>
          </a:p>
          <a:p>
            <a:pPr lvl="1"/>
            <a:r>
              <a:rPr lang="fr-FR" dirty="0" err="1" smtClean="0"/>
              <a:t>Models</a:t>
            </a:r>
            <a:r>
              <a:rPr lang="fr-FR" dirty="0" smtClean="0"/>
              <a:t> not </a:t>
            </a:r>
            <a:r>
              <a:rPr lang="fr-FR" dirty="0" err="1" smtClean="0"/>
              <a:t>designed</a:t>
            </a:r>
            <a:r>
              <a:rPr lang="fr-FR" dirty="0" smtClean="0"/>
              <a:t> for short-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forecasting</a:t>
            </a:r>
            <a:endParaRPr lang="fr-FR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Unexpected/non-recurrent events not taken into account: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Service disruptions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Unplanned closures of stations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Crowd-attracting events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…</a:t>
            </a:r>
            <a:endParaRPr lang="fr-FR" dirty="0"/>
          </a:p>
          <a:p>
            <a:r>
              <a:rPr lang="fr-FR" dirty="0" err="1"/>
              <a:t>Diversity</a:t>
            </a:r>
            <a:r>
              <a:rPr lang="fr-FR" dirty="0"/>
              <a:t> of data sources</a:t>
            </a:r>
          </a:p>
          <a:p>
            <a:pPr lvl="1"/>
            <a:r>
              <a:rPr lang="fr-FR" dirty="0" err="1"/>
              <a:t>Diversity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untapped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partial </a:t>
            </a:r>
            <a:r>
              <a:rPr lang="fr-FR" dirty="0" err="1">
                <a:sym typeface="Wingdings" panose="05000000000000000000" pitchFamily="2" charset="2"/>
              </a:rPr>
              <a:t>view</a:t>
            </a:r>
            <a:r>
              <a:rPr lang="fr-FR" dirty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mobility</a:t>
            </a:r>
            <a:endParaRPr lang="fr-FR" dirty="0"/>
          </a:p>
          <a:p>
            <a:pPr lvl="1"/>
            <a:r>
              <a:rPr lang="fr-FR" dirty="0" err="1" smtClean="0"/>
              <a:t>Failures</a:t>
            </a:r>
            <a:r>
              <a:rPr lang="fr-FR" dirty="0" smtClean="0"/>
              <a:t>/</a:t>
            </a:r>
            <a:r>
              <a:rPr lang="fr-FR" dirty="0" err="1" smtClean="0"/>
              <a:t>lack</a:t>
            </a:r>
            <a:r>
              <a:rPr lang="fr-FR" dirty="0" smtClean="0"/>
              <a:t> </a:t>
            </a:r>
            <a:r>
              <a:rPr lang="fr-FR" dirty="0"/>
              <a:t>of collection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incompleteness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/>
              <a:t>Industrial</a:t>
            </a:r>
            <a:r>
              <a:rPr lang="fr-FR" sz="2800" dirty="0"/>
              <a:t> </a:t>
            </a:r>
            <a:r>
              <a:rPr lang="fr-FR" sz="2800" dirty="0" err="1"/>
              <a:t>context</a:t>
            </a: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1. </a:t>
            </a:r>
            <a:r>
              <a:rPr lang="fr-FR" b="0" kern="0" dirty="0" err="1">
                <a:solidFill>
                  <a:schemeClr val="bg1"/>
                </a:solidFill>
              </a:rPr>
              <a:t>Context</a:t>
            </a:r>
            <a:r>
              <a:rPr lang="fr-FR" b="0" kern="0" dirty="0">
                <a:solidFill>
                  <a:schemeClr val="bg1"/>
                </a:solidFill>
              </a:rPr>
              <a:t> and </a:t>
            </a:r>
            <a:r>
              <a:rPr lang="fr-FR" b="0" kern="0" dirty="0" err="1">
                <a:solidFill>
                  <a:schemeClr val="bg1"/>
                </a:solidFill>
              </a:rPr>
              <a:t>problematic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Harnessing</a:t>
            </a:r>
            <a:r>
              <a:rPr lang="fr-FR" dirty="0" smtClean="0"/>
              <a:t> of </a:t>
            </a:r>
            <a:r>
              <a:rPr lang="fr-FR" dirty="0"/>
              <a:t>the </a:t>
            </a:r>
            <a:r>
              <a:rPr lang="fr-FR" dirty="0" err="1"/>
              <a:t>diversity</a:t>
            </a:r>
            <a:r>
              <a:rPr lang="fr-FR" dirty="0"/>
              <a:t> of </a:t>
            </a:r>
            <a:r>
              <a:rPr lang="fr-FR" dirty="0" smtClean="0"/>
              <a:t>data </a:t>
            </a:r>
            <a:r>
              <a:rPr lang="fr-FR" dirty="0"/>
              <a:t>to </a:t>
            </a:r>
            <a:r>
              <a:rPr lang="fr-FR" dirty="0" err="1"/>
              <a:t>forecast</a:t>
            </a:r>
            <a:r>
              <a:rPr lang="fr-FR" dirty="0"/>
              <a:t> </a:t>
            </a:r>
            <a:r>
              <a:rPr lang="fr-FR" dirty="0" smtClean="0"/>
              <a:t>the short-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/>
              <a:t>passenger</a:t>
            </a:r>
            <a:r>
              <a:rPr lang="fr-FR" dirty="0"/>
              <a:t> </a:t>
            </a:r>
            <a:r>
              <a:rPr lang="fr-FR" dirty="0" err="1"/>
              <a:t>flows</a:t>
            </a:r>
            <a:endParaRPr lang="fr-FR" dirty="0"/>
          </a:p>
          <a:p>
            <a:pPr lvl="1"/>
            <a:r>
              <a:rPr lang="fr-FR" dirty="0" err="1"/>
              <a:t>Many</a:t>
            </a:r>
            <a:r>
              <a:rPr lang="fr-FR" dirty="0"/>
              <a:t> applications in transport system management:</a:t>
            </a:r>
          </a:p>
          <a:p>
            <a:pPr lvl="2"/>
            <a:r>
              <a:rPr lang="fr-FR" dirty="0" err="1"/>
              <a:t>Operation</a:t>
            </a:r>
            <a:r>
              <a:rPr lang="fr-FR" dirty="0"/>
              <a:t> planning</a:t>
            </a:r>
          </a:p>
          <a:p>
            <a:pPr lvl="2"/>
            <a:r>
              <a:rPr lang="fr-FR" dirty="0" err="1"/>
              <a:t>Passenger</a:t>
            </a:r>
            <a:r>
              <a:rPr lang="fr-FR" dirty="0"/>
              <a:t> flow </a:t>
            </a:r>
            <a:r>
              <a:rPr lang="fr-FR" dirty="0" err="1"/>
              <a:t>regulation</a:t>
            </a:r>
            <a:endParaRPr lang="fr-FR" dirty="0"/>
          </a:p>
          <a:p>
            <a:pPr lvl="2"/>
            <a:r>
              <a:rPr lang="fr-FR" dirty="0" err="1"/>
              <a:t>Passenger</a:t>
            </a:r>
            <a:r>
              <a:rPr lang="fr-FR" dirty="0"/>
              <a:t> information</a:t>
            </a:r>
          </a:p>
          <a:p>
            <a:pPr lvl="2"/>
            <a:r>
              <a:rPr lang="fr-FR" dirty="0" err="1"/>
              <a:t>Analysis</a:t>
            </a:r>
            <a:r>
              <a:rPr lang="fr-FR" dirty="0"/>
              <a:t> of </a:t>
            </a:r>
            <a:r>
              <a:rPr lang="fr-FR" dirty="0" err="1"/>
              <a:t>travel</a:t>
            </a:r>
            <a:r>
              <a:rPr lang="fr-FR" dirty="0"/>
              <a:t> </a:t>
            </a:r>
            <a:r>
              <a:rPr lang="fr-FR" dirty="0" err="1"/>
              <a:t>bahaviour</a:t>
            </a:r>
            <a:endParaRPr lang="fr-FR" dirty="0"/>
          </a:p>
          <a:p>
            <a:pPr lvl="2"/>
            <a:r>
              <a:rPr lang="fr-FR" dirty="0" smtClean="0"/>
              <a:t>…</a:t>
            </a:r>
          </a:p>
          <a:p>
            <a:pPr lvl="1"/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in the </a:t>
            </a:r>
            <a:r>
              <a:rPr lang="fr-FR" dirty="0" err="1" smtClean="0"/>
              <a:t>literature</a:t>
            </a:r>
            <a:r>
              <a:rPr lang="fr-FR" dirty="0" smtClean="0"/>
              <a:t> but few applications to public transport networks</a:t>
            </a:r>
            <a:endParaRPr lang="fr-FR" dirty="0"/>
          </a:p>
          <a:p>
            <a:r>
              <a:rPr lang="fr-FR" dirty="0" err="1" smtClean="0"/>
              <a:t>Necessity</a:t>
            </a:r>
            <a:r>
              <a:rPr lang="fr-FR" dirty="0" smtClean="0"/>
              <a:t> to </a:t>
            </a:r>
            <a:r>
              <a:rPr lang="fr-FR" dirty="0" err="1" smtClean="0"/>
              <a:t>forecast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smtClean="0"/>
              <a:t>data</a:t>
            </a:r>
          </a:p>
          <a:p>
            <a:pPr lvl="1"/>
            <a:r>
              <a:rPr lang="fr-FR" dirty="0" smtClean="0"/>
              <a:t>Few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in a real-time setting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/>
              <a:t>Problematic</a:t>
            </a: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1. </a:t>
            </a:r>
            <a:r>
              <a:rPr lang="fr-FR" b="0" kern="0" dirty="0" err="1">
                <a:solidFill>
                  <a:schemeClr val="bg1"/>
                </a:solidFill>
              </a:rPr>
              <a:t>Context</a:t>
            </a:r>
            <a:r>
              <a:rPr lang="fr-FR" b="0" kern="0" dirty="0">
                <a:solidFill>
                  <a:schemeClr val="bg1"/>
                </a:solidFill>
              </a:rPr>
              <a:t> and </a:t>
            </a:r>
            <a:r>
              <a:rPr lang="fr-FR" b="0" kern="0" dirty="0" err="1">
                <a:solidFill>
                  <a:schemeClr val="bg1"/>
                </a:solidFill>
              </a:rPr>
              <a:t>problematic</a:t>
            </a:r>
            <a:endParaRPr lang="fr-FR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Bayesian</a:t>
            </a:r>
            <a:r>
              <a:rPr lang="fr-FR" dirty="0"/>
              <a:t>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r-FR" dirty="0" smtClean="0"/>
                  <a:t>Representation of </a:t>
                </a:r>
                <a:r>
                  <a:rPr lang="fr-FR" dirty="0"/>
                  <a:t>the </a:t>
                </a:r>
                <a:r>
                  <a:rPr lang="fr-FR" dirty="0" err="1"/>
                  <a:t>conditional</a:t>
                </a:r>
                <a:r>
                  <a:rPr lang="fr-FR" dirty="0"/>
                  <a:t> </a:t>
                </a:r>
                <a:r>
                  <a:rPr lang="fr-FR" dirty="0" err="1" smtClean="0"/>
                  <a:t>dependencies</a:t>
                </a:r>
                <a:r>
                  <a:rPr lang="fr-FR" dirty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</a:t>
                </a:r>
                <a:r>
                  <a:rPr lang="fr-FR" dirty="0" err="1"/>
                  <a:t>random</a:t>
                </a:r>
                <a:r>
                  <a:rPr lang="fr-FR" dirty="0"/>
                  <a:t> variables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/>
                      </a:rPr>
                      <m:t>=                    </m:t>
                    </m:r>
                    <m:nary>
                      <m:naryPr>
                        <m:chr m:val="∏"/>
                        <m:ctrlPr>
                          <a:rPr lang="fr-F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𝑃𝑎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fr-FR" dirty="0"/>
              </a:p>
              <a:p>
                <a:r>
                  <a:rPr lang="fr-FR" dirty="0" err="1"/>
                  <a:t>Ability</a:t>
                </a:r>
                <a:r>
                  <a:rPr lang="fr-FR" dirty="0"/>
                  <a:t> to </a:t>
                </a:r>
                <a:r>
                  <a:rPr lang="fr-FR" dirty="0" err="1"/>
                  <a:t>forecast</a:t>
                </a:r>
                <a:r>
                  <a:rPr lang="fr-FR" dirty="0"/>
                  <a:t> in case </a:t>
                </a:r>
                <a:r>
                  <a:rPr lang="fr-FR" dirty="0" smtClean="0"/>
                  <a:t>of </a:t>
                </a:r>
                <a:r>
                  <a:rPr lang="fr-FR" dirty="0" err="1"/>
                  <a:t>missing</a:t>
                </a:r>
                <a:r>
                  <a:rPr lang="fr-FR" dirty="0"/>
                  <a:t> data</a:t>
                </a:r>
              </a:p>
              <a:p>
                <a:r>
                  <a:rPr lang="fr-FR" dirty="0"/>
                  <a:t>High </a:t>
                </a:r>
                <a:r>
                  <a:rPr lang="fr-FR" dirty="0" err="1"/>
                  <a:t>modularity</a:t>
                </a:r>
                <a:endParaRPr lang="fr-FR" dirty="0"/>
              </a:p>
              <a:p>
                <a:r>
                  <a:rPr lang="fr-FR" dirty="0" err="1"/>
                  <a:t>Easy</a:t>
                </a:r>
                <a:r>
                  <a:rPr lang="fr-FR" dirty="0"/>
                  <a:t> </a:t>
                </a:r>
                <a:r>
                  <a:rPr lang="fr-FR" dirty="0" err="1" smtClean="0"/>
                  <a:t>interpretability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718" t="-2038" r="-38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8" y="2133600"/>
            <a:ext cx="3052910" cy="388778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6805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675" y="2133600"/>
            <a:ext cx="8647113" cy="1700981"/>
          </a:xfrm>
        </p:spPr>
        <p:txBody>
          <a:bodyPr>
            <a:norm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Causal </a:t>
            </a:r>
            <a:r>
              <a:rPr lang="fr-FR" dirty="0" err="1">
                <a:sym typeface="Wingdings" panose="05000000000000000000" pitchFamily="2" charset="2"/>
              </a:rPr>
              <a:t>relationships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between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the </a:t>
            </a:r>
            <a:r>
              <a:rPr lang="fr-FR" dirty="0" err="1" smtClean="0">
                <a:sym typeface="Wingdings" panose="05000000000000000000" pitchFamily="2" charset="2"/>
              </a:rPr>
              <a:t>upstream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downstream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flows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dirty="0" err="1" smtClean="0">
                <a:sym typeface="Wingdings" panose="05000000000000000000" pitchFamily="2" charset="2"/>
              </a:rPr>
              <a:t>derivation</a:t>
            </a:r>
            <a:r>
              <a:rPr lang="fr-FR" dirty="0" smtClean="0">
                <a:sym typeface="Wingdings" panose="05000000000000000000" pitchFamily="2" charset="2"/>
              </a:rPr>
              <a:t> of the structure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the </a:t>
            </a:r>
            <a:r>
              <a:rPr lang="fr-FR" dirty="0">
                <a:sym typeface="Wingdings" panose="05000000000000000000" pitchFamily="2" charset="2"/>
              </a:rPr>
              <a:t>transport network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transport to </a:t>
            </a:r>
            <a:r>
              <a:rPr lang="fr-FR" dirty="0" err="1"/>
              <a:t>Bayesian</a:t>
            </a:r>
            <a:r>
              <a:rPr lang="fr-FR" dirty="0"/>
              <a:t> network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1028" name="Picture 4" descr="C:\Users\Dell\Desktop\Dropbox\Provisoire\Communications\Conférences\ETC 2016\Figures\reseau_transport_bayesi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12" y="3990325"/>
            <a:ext cx="6073238" cy="20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3675" y="2133600"/>
                <a:ext cx="8647113" cy="1700981"/>
              </a:xfrm>
            </p:spPr>
            <p:txBody>
              <a:bodyPr>
                <a:normAutofit/>
              </a:bodyPr>
              <a:lstStyle/>
              <a:p>
                <a:r>
                  <a:rPr lang="fr-FR" dirty="0" err="1" smtClean="0">
                    <a:sym typeface="Wingdings" panose="05000000000000000000" pitchFamily="2" charset="2"/>
                  </a:rPr>
                  <a:t>Forecasting</a:t>
                </a:r>
                <a:r>
                  <a:rPr lang="fr-FR" dirty="0" smtClean="0">
                    <a:sym typeface="Wingdings" panose="05000000000000000000" pitchFamily="2" charset="2"/>
                  </a:rPr>
                  <a:t> the future values </a:t>
                </a:r>
                <a:r>
                  <a:rPr lang="fr-FR" dirty="0">
                    <a:sym typeface="Wingdings" panose="05000000000000000000" pitchFamily="2" charset="2"/>
                  </a:rPr>
                  <a:t> extension to the </a:t>
                </a:r>
                <a:r>
                  <a:rPr lang="fr-FR" dirty="0" err="1">
                    <a:sym typeface="Wingdings" panose="05000000000000000000" pitchFamily="2" charset="2"/>
                  </a:rPr>
                  <a:t>spatiotemporal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neighbourhood</a:t>
                </a:r>
                <a:r>
                  <a:rPr lang="fr-FR" dirty="0">
                    <a:sym typeface="Wingdings" panose="05000000000000000000" pitchFamily="2" charset="2"/>
                  </a:rPr>
                  <a:t>: </a:t>
                </a:r>
                <a:r>
                  <a:rPr lang="fr-FR" dirty="0" err="1">
                    <a:sym typeface="Wingdings" panose="05000000000000000000" pitchFamily="2" charset="2"/>
                  </a:rPr>
                  <a:t>each</a:t>
                </a:r>
                <a:r>
                  <a:rPr lang="fr-FR" dirty="0">
                    <a:sym typeface="Wingdings" panose="05000000000000000000" pitchFamily="2" charset="2"/>
                  </a:rPr>
                  <a:t> flow at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depends</a:t>
                </a:r>
                <a:r>
                  <a:rPr lang="fr-FR" dirty="0">
                    <a:sym typeface="Wingdings" panose="05000000000000000000" pitchFamily="2" charset="2"/>
                  </a:rPr>
                  <a:t> on </a:t>
                </a:r>
                <a:r>
                  <a:rPr lang="fr-FR" dirty="0" err="1">
                    <a:sym typeface="Wingdings" panose="05000000000000000000" pitchFamily="2" charset="2"/>
                  </a:rPr>
                  <a:t>its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upstream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flows</a:t>
                </a:r>
                <a:r>
                  <a:rPr lang="fr-FR" dirty="0">
                    <a:sym typeface="Wingdings" panose="05000000000000000000" pitchFamily="2" charset="2"/>
                  </a:rPr>
                  <a:t> at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−1,…,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(</a:t>
                </a:r>
                <a:r>
                  <a:rPr lang="fr-FR" dirty="0" err="1">
                    <a:sym typeface="Wingdings" panose="05000000000000000000" pitchFamily="2" charset="2"/>
                  </a:rPr>
                  <a:t>e.g</a:t>
                </a:r>
                <a:r>
                  <a:rPr lang="fr-FR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675" y="2133600"/>
                <a:ext cx="8647113" cy="1700981"/>
              </a:xfrm>
              <a:blipFill rotWithShape="1">
                <a:blip r:embed="rId2"/>
                <a:stretch>
                  <a:fillRect l="-353" t="-2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to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Bayesian</a:t>
            </a:r>
            <a:r>
              <a:rPr lang="fr-FR" dirty="0"/>
              <a:t> networks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6" name="Picture 3" descr="C:\Users\Dell\Desktop\Dropbox\Provisoire\Communications\Conférences\ETC 2016\Figures\reseau_transport_bayesien_dynamiqu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1" y="3990325"/>
            <a:ext cx="7900797" cy="20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3675" y="2133600"/>
                <a:ext cx="8647113" cy="1700981"/>
              </a:xfrm>
            </p:spPr>
            <p:txBody>
              <a:bodyPr>
                <a:normAutofit/>
              </a:bodyPr>
              <a:lstStyle/>
              <a:p>
                <a:r>
                  <a:rPr lang="fr-FR" dirty="0" err="1">
                    <a:sym typeface="Wingdings" panose="05000000000000000000" pitchFamily="2" charset="2"/>
                  </a:rPr>
                  <a:t>Consideration</a:t>
                </a:r>
                <a:r>
                  <a:rPr lang="fr-FR" dirty="0">
                    <a:sym typeface="Wingdings" panose="05000000000000000000" pitchFamily="2" charset="2"/>
                  </a:rPr>
                  <a:t> of the </a:t>
                </a:r>
                <a:r>
                  <a:rPr lang="fr-FR" dirty="0" smtClean="0">
                    <a:sym typeface="Wingdings" panose="05000000000000000000" pitchFamily="2" charset="2"/>
                  </a:rPr>
                  <a:t>trend: </a:t>
                </a:r>
                <a:r>
                  <a:rPr lang="fr-FR" dirty="0" err="1">
                    <a:sym typeface="Wingdings" panose="05000000000000000000" pitchFamily="2" charset="2"/>
                  </a:rPr>
                  <a:t>each</a:t>
                </a:r>
                <a:r>
                  <a:rPr lang="fr-FR" dirty="0">
                    <a:sym typeface="Wingdings" panose="05000000000000000000" pitchFamily="2" charset="2"/>
                  </a:rPr>
                  <a:t> flow at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depends</a:t>
                </a:r>
                <a:r>
                  <a:rPr lang="fr-FR" dirty="0">
                    <a:sym typeface="Wingdings" panose="05000000000000000000" pitchFamily="2" charset="2"/>
                  </a:rPr>
                  <a:t> on </a:t>
                </a:r>
                <a:r>
                  <a:rPr lang="fr-FR" dirty="0" err="1">
                    <a:sym typeface="Wingdings" panose="05000000000000000000" pitchFamily="2" charset="2"/>
                  </a:rPr>
                  <a:t>its</a:t>
                </a:r>
                <a:r>
                  <a:rPr lang="fr-FR" dirty="0">
                    <a:sym typeface="Wingdings" panose="05000000000000000000" pitchFamily="2" charset="2"/>
                  </a:rPr>
                  <a:t> values at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−1,…,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(</a:t>
                </a:r>
                <a:r>
                  <a:rPr lang="fr-FR" dirty="0" err="1">
                    <a:sym typeface="Wingdings" panose="05000000000000000000" pitchFamily="2" charset="2"/>
                  </a:rPr>
                  <a:t>e.g</a:t>
                </a:r>
                <a:r>
                  <a:rPr lang="fr-FR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𝑚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675" y="2133600"/>
                <a:ext cx="8647113" cy="1700981"/>
              </a:xfrm>
              <a:blipFill rotWithShape="1">
                <a:blip r:embed="rId2"/>
                <a:stretch>
                  <a:fillRect l="-353" t="-2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7A94F-0877-4FC3-A95B-3C9B72D5BB57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to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Bayesian</a:t>
            </a:r>
            <a:r>
              <a:rPr lang="fr-FR" dirty="0"/>
              <a:t> networks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3675" y="191385"/>
            <a:ext cx="8647113" cy="7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arisine Office" pitchFamily="34" charset="0"/>
              </a:defRPr>
            </a:lvl9pPr>
          </a:lstStyle>
          <a:p>
            <a:r>
              <a:rPr lang="fr-FR" b="0" kern="0" dirty="0">
                <a:solidFill>
                  <a:schemeClr val="bg1"/>
                </a:solidFill>
              </a:rPr>
              <a:t>2. </a:t>
            </a:r>
            <a:r>
              <a:rPr lang="fr-FR" b="0" kern="0" dirty="0" err="1">
                <a:solidFill>
                  <a:schemeClr val="bg1"/>
                </a:solidFill>
              </a:rPr>
              <a:t>Modelling</a:t>
            </a:r>
            <a:r>
              <a:rPr lang="fr-FR" b="0" kern="0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3075" name="Picture 3" descr="C:\Users\Dell\Desktop\Dropbox\Provisoire\Communications\Conférences\ETC 2016\Figures\reseau_transport_bayesien_dynamiqu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0" y="3991344"/>
            <a:ext cx="7902042" cy="20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cho">
  <a:themeElements>
    <a:clrScheme name="Écho 1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A1D2EA"/>
      </a:accent1>
      <a:accent2>
        <a:srgbClr val="CCCCCC"/>
      </a:accent2>
      <a:accent3>
        <a:srgbClr val="FFFFFF"/>
      </a:accent3>
      <a:accent4>
        <a:srgbClr val="000000"/>
      </a:accent4>
      <a:accent5>
        <a:srgbClr val="CDE5F3"/>
      </a:accent5>
      <a:accent6>
        <a:srgbClr val="B9B9B9"/>
      </a:accent6>
      <a:hlink>
        <a:srgbClr val="006666"/>
      </a:hlink>
      <a:folHlink>
        <a:srgbClr val="B2B2B2"/>
      </a:folHlink>
    </a:clrScheme>
    <a:fontScheme name="Écho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3600" kern="0" dirty="0"/>
        </a:defPPr>
      </a:lstStyle>
    </a:txDef>
  </a:objectDefaults>
  <a:extraClrSchemeLst>
    <a:extraClrScheme>
      <a:clrScheme name="Écho 1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A1D2EA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CDE5F3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8A2B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0CED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0BEA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4DBC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BC1D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2DDE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B29B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0D5CB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D8005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9AAB5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66907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BDB9AA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30026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DEAAAC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69F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0CDAA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E79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5BEAA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D0CE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4E3AA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A0D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CDEC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DCA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EE1AA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5C4C4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9DEDE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1DCD4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D5EBE6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4E6D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8F0E4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46546</TotalTime>
  <Words>942</Words>
  <Application>Microsoft Office PowerPoint</Application>
  <PresentationFormat>Format A4 (210 x 297 mm)</PresentationFormat>
  <Paragraphs>146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Écho</vt:lpstr>
      <vt:lpstr>A dynamic Bayesian network approach to forecast short-term urban rail passenger flows with incomplete data    Jérémy Roos • Gérald Gavin • Stéphane Bonnevay         European Transport Conference 2016, Barcelona</vt:lpstr>
      <vt:lpstr>Présentation PowerPoint</vt:lpstr>
      <vt:lpstr>RATP</vt:lpstr>
      <vt:lpstr>Industrial context</vt:lpstr>
      <vt:lpstr>Problematic</vt:lpstr>
      <vt:lpstr>Bayesian networks</vt:lpstr>
      <vt:lpstr>From transport to Bayesian network</vt:lpstr>
      <vt:lpstr>Extension to dynamic Bayesian networks</vt:lpstr>
      <vt:lpstr>Extension to dynamic Bayesian networks</vt:lpstr>
      <vt:lpstr>Integration of the transport service</vt:lpstr>
      <vt:lpstr>Integration of the transport service</vt:lpstr>
      <vt:lpstr>Conditional probability distributions</vt:lpstr>
      <vt:lpstr>Learning and inference</vt:lpstr>
      <vt:lpstr>Input data</vt:lpstr>
      <vt:lpstr>Experimental method</vt:lpstr>
      <vt:lpstr>Forecasting results</vt:lpstr>
      <vt:lpstr>Forecasting results</vt:lpstr>
      <vt:lpstr>Conclusion</vt:lpstr>
      <vt:lpstr>References</vt:lpstr>
    </vt:vector>
  </TitlesOfParts>
  <Company>RATP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Walter PRIBAC</dc:creator>
  <cp:lastModifiedBy>Dell</cp:lastModifiedBy>
  <cp:revision>1812</cp:revision>
  <cp:lastPrinted>2015-11-25T13:01:14Z</cp:lastPrinted>
  <dcterms:created xsi:type="dcterms:W3CDTF">2005-11-23T13:48:29Z</dcterms:created>
  <dcterms:modified xsi:type="dcterms:W3CDTF">2016-09-20T09:56:02Z</dcterms:modified>
</cp:coreProperties>
</file>