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2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13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6881813" cy="96615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7"/>
    <a:srgbClr val="AFA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 autoAdjust="0"/>
    <p:restoredTop sz="85962" autoAdjust="0"/>
  </p:normalViewPr>
  <p:slideViewPr>
    <p:cSldViewPr>
      <p:cViewPr>
        <p:scale>
          <a:sx n="100" d="100"/>
          <a:sy n="100" d="100"/>
        </p:scale>
        <p:origin x="-1392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94" y="-102"/>
      </p:cViewPr>
      <p:guideLst>
        <p:guide orient="horz" pos="3043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Sheet1!$R$44:$R$47</c:f>
              <c:strCache>
                <c:ptCount val="4"/>
                <c:pt idx="0">
                  <c:v>rc 11 CT</c:v>
                </c:pt>
                <c:pt idx="1">
                  <c:v>rc 5-17 CT</c:v>
                </c:pt>
                <c:pt idx="2">
                  <c:v>GE 11 CT</c:v>
                </c:pt>
                <c:pt idx="3">
                  <c:v>ge 5-17 CT</c:v>
                </c:pt>
              </c:strCache>
            </c:strRef>
          </c:cat>
          <c:val>
            <c:numRef>
              <c:f>Sheet1!$S$44:$S$47</c:f>
              <c:numCache>
                <c:formatCode>General</c:formatCode>
                <c:ptCount val="4"/>
                <c:pt idx="0">
                  <c:v>0.9</c:v>
                </c:pt>
                <c:pt idx="1">
                  <c:v>1.4</c:v>
                </c:pt>
                <c:pt idx="2">
                  <c:v>4.5999999999999996</c:v>
                </c:pt>
                <c:pt idx="3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95712384"/>
        <c:axId val="95713920"/>
      </c:barChart>
      <c:catAx>
        <c:axId val="9571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95713920"/>
        <c:crosses val="autoZero"/>
        <c:auto val="1"/>
        <c:lblAlgn val="ctr"/>
        <c:lblOffset val="100"/>
        <c:noMultiLvlLbl val="0"/>
      </c:catAx>
      <c:valAx>
        <c:axId val="9571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1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Sheet1!$S$37:$S$42</c:f>
              <c:strCache>
                <c:ptCount val="6"/>
                <c:pt idx="0">
                  <c:v>RC 3ct</c:v>
                </c:pt>
                <c:pt idx="1">
                  <c:v>RC 7 ct</c:v>
                </c:pt>
                <c:pt idx="2">
                  <c:v>RC 11 CT</c:v>
                </c:pt>
                <c:pt idx="3">
                  <c:v>GE 3 CT</c:v>
                </c:pt>
                <c:pt idx="4">
                  <c:v>GE 7 CT</c:v>
                </c:pt>
                <c:pt idx="5">
                  <c:v>GE 11 CT</c:v>
                </c:pt>
              </c:strCache>
            </c:strRef>
          </c:cat>
          <c:val>
            <c:numRef>
              <c:f>Sheet1!$T$37:$T$42</c:f>
              <c:numCache>
                <c:formatCode>General</c:formatCode>
                <c:ptCount val="6"/>
                <c:pt idx="0">
                  <c:v>-3.6000000000000005</c:v>
                </c:pt>
                <c:pt idx="1">
                  <c:v>-8.8000000000000007</c:v>
                </c:pt>
                <c:pt idx="2">
                  <c:v>-16.5</c:v>
                </c:pt>
                <c:pt idx="3">
                  <c:v>4.9000000000000004</c:v>
                </c:pt>
                <c:pt idx="4">
                  <c:v>3.7</c:v>
                </c:pt>
                <c:pt idx="5">
                  <c:v>0.90000000000000036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95252480"/>
        <c:axId val="95254016"/>
      </c:barChart>
      <c:catAx>
        <c:axId val="9525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5254016"/>
        <c:crosses val="autoZero"/>
        <c:auto val="1"/>
        <c:lblAlgn val="ctr"/>
        <c:lblOffset val="100"/>
        <c:noMultiLvlLbl val="0"/>
      </c:catAx>
      <c:valAx>
        <c:axId val="9525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52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20" cy="48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091" y="0"/>
            <a:ext cx="2982120" cy="48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137"/>
            <a:ext cx="2982120" cy="4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091" y="9177137"/>
            <a:ext cx="2982120" cy="4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CE4874-22E3-41CE-9519-89A87F3E9A2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369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20" cy="48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091" y="0"/>
            <a:ext cx="2982120" cy="48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3900"/>
            <a:ext cx="4832350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341"/>
            <a:ext cx="5505450" cy="43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7137"/>
            <a:ext cx="2982120" cy="4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091" y="9177137"/>
            <a:ext cx="2982120" cy="4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0795EA-D23A-4AB8-98FE-BC4233C6606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73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26BF-E31B-4B2B-91BD-1E2E03D485E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95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996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761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26BF-E31B-4B2B-91BD-1E2E03D485E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608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26BF-E31B-4B2B-91BD-1E2E03D485E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33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26BF-E31B-4B2B-91BD-1E2E03D485ED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589340"/>
            <a:ext cx="5505450" cy="47059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26BF-E31B-4B2B-91BD-1E2E03D485ED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47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314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530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429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856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853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283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165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8182" y="4589340"/>
            <a:ext cx="5505450" cy="484993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95EA-D23A-4AB8-98FE-BC4233C6606C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306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0" name="Picture 78" descr="034_T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endParaRPr lang="en-US" alt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Titel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15160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subtitel</a:t>
            </a:r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5157788"/>
            <a:ext cx="365601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C2966-5C62-487A-83CE-23DF1572CFE7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3135" name="Picture 63" descr="ROe_PL_Logo_Powerpoint_d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F20D-53EA-4481-8CD4-A79A4B3CB5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45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7E0D4-84C6-45EF-8522-977EC40261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340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13 </a:t>
            </a:r>
            <a:r>
              <a:rPr lang="en-US" dirty="0" err="1" smtClean="0">
                <a:solidFill>
                  <a:prstClr val="black"/>
                </a:solidFill>
              </a:rPr>
              <a:t>maart</a:t>
            </a:r>
            <a:r>
              <a:rPr lang="en-US" dirty="0" smtClean="0">
                <a:solidFill>
                  <a:prstClr val="black"/>
                </a:solidFill>
              </a:rPr>
              <a:t>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53376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dirty="0" err="1" smtClean="0"/>
              <a:t>Moduleteammeeting</a:t>
            </a:r>
            <a:r>
              <a:rPr lang="nl-NL" dirty="0" smtClean="0"/>
              <a:t> WLO Mobiliteit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33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‹nr.›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2 oktober 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Symposium Betere Besluitvorming met Maatschappelijke Kosten-Batenanalyse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13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‹nr.›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nl-NL" noProof="0" dirty="0" smtClean="0"/>
              <a:t>Titel</a:t>
            </a:r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nl-NL" noProof="0" dirty="0" smtClean="0"/>
              <a:t>Klik om tekst toe te voegen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  <a:endParaRPr lang="en-US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2 oktober 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Symposium Betere Besluitvorming met Maatschappelijke Kosten-Batenanalyse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55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85DF-7497-4DC1-A9DB-01792F9862E0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844777" y="404664"/>
            <a:ext cx="3600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50" b="1" kern="0" dirty="0">
                <a:latin typeface="RijksoverheidSerif" panose="02000506060000020004" pitchFamily="2" charset="0"/>
              </a:rPr>
              <a:t>CPB Netherlands Bureau for Economic Policy Analysis </a:t>
            </a:r>
          </a:p>
        </p:txBody>
      </p:sp>
    </p:spTree>
    <p:extLst>
      <p:ext uri="{BB962C8B-B14F-4D97-AF65-F5344CB8AC3E}">
        <p14:creationId xmlns:p14="http://schemas.microsoft.com/office/powerpoint/2010/main" val="92752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72200-D849-4502-9AB1-3A6197D4967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895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8254-DDC6-4600-898F-8CCBBAEE284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069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0B19-E4D5-4005-9556-E5EED05CE7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49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A0E-BAF3-4071-8902-9A35AE7FE3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65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08A16-E241-49E6-834D-B76F6C8312F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484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938DE-4773-4E21-A1FB-E6A33D5A5E9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018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6018A-AC4D-433E-870F-4717F8E44A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149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altLang="nl-NL" smtClean="0"/>
              <a:t>01-10-2013 | Gerben Geilenkirchen</a:t>
            </a:r>
            <a:endParaRPr lang="nl-NL" altLang="nl-NL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2CCC04E-BD3E-40FC-A739-CDDCACA275DB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1044" name="Picture 20" descr="ROe_PL_Logo_Powerpoint_dia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 b="14084"/>
          <a:stretch>
            <a:fillRect/>
          </a:stretch>
        </p:blipFill>
        <p:spPr bwMode="auto">
          <a:xfrm>
            <a:off x="1477963" y="0"/>
            <a:ext cx="61849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844777" y="404664"/>
            <a:ext cx="3600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50" b="1" kern="0" dirty="0">
                <a:latin typeface="RijksoverheidSerif" panose="02000506060000020004" pitchFamily="2" charset="0"/>
              </a:rPr>
              <a:t>CPB Netherlands Bureau for Economic Policy Analysis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Clr>
          <a:srgbClr val="007BC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fontAlgn="base">
        <a:spcBef>
          <a:spcPct val="20000"/>
        </a:spcBef>
        <a:spcAft>
          <a:spcPct val="0"/>
        </a:spcAft>
        <a:buClr>
          <a:srgbClr val="007BC7"/>
        </a:buClr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fontAlgn="base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80928"/>
            <a:ext cx="3600000" cy="9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SCBA </a:t>
            </a:r>
            <a:r>
              <a:rPr lang="nl-NL" dirty="0" err="1" smtClean="0">
                <a:solidFill>
                  <a:schemeClr val="bg1"/>
                </a:solidFill>
              </a:rPr>
              <a:t>road</a:t>
            </a:r>
            <a:r>
              <a:rPr lang="nl-NL" dirty="0" smtClean="0">
                <a:solidFill>
                  <a:schemeClr val="bg1"/>
                </a:solidFill>
              </a:rPr>
              <a:t> pricing 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Netherlands</a:t>
            </a: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4005064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1200" dirty="0">
                <a:solidFill>
                  <a:prstClr val="white"/>
                </a:solidFill>
                <a:latin typeface="Verdana" pitchFamily="34" charset="0"/>
              </a:rPr>
              <a:t>CPB:	Annemiek Verrips</a:t>
            </a:r>
          </a:p>
          <a:p>
            <a:pPr lvl="0">
              <a:spcBef>
                <a:spcPct val="20000"/>
              </a:spcBef>
            </a:pPr>
            <a:r>
              <a:rPr lang="nl-NL" sz="1200" dirty="0">
                <a:solidFill>
                  <a:prstClr val="white"/>
                </a:solidFill>
                <a:latin typeface="Verdana" pitchFamily="34" charset="0"/>
              </a:rPr>
              <a:t>	Willemijn Weijschede</a:t>
            </a:r>
          </a:p>
          <a:p>
            <a:pPr lvl="0">
              <a:spcBef>
                <a:spcPct val="20000"/>
              </a:spcBef>
            </a:pPr>
            <a:r>
              <a:rPr lang="nl-NL" sz="1200" dirty="0">
                <a:solidFill>
                  <a:prstClr val="white"/>
                </a:solidFill>
                <a:latin typeface="Verdana" pitchFamily="34" charset="0"/>
              </a:rPr>
              <a:t>	Peter Zwaneveld 	</a:t>
            </a:r>
            <a:r>
              <a:rPr lang="nl-NL" sz="1200" dirty="0" smtClean="0">
                <a:solidFill>
                  <a:prstClr val="white"/>
                </a:solidFill>
                <a:latin typeface="Verdana" pitchFamily="34" charset="0"/>
              </a:rPr>
              <a:t>Arne Brouwers</a:t>
            </a:r>
          </a:p>
          <a:p>
            <a:pPr lvl="0">
              <a:spcBef>
                <a:spcPct val="20000"/>
              </a:spcBef>
            </a:pPr>
            <a:endParaRPr lang="nl-NL" sz="1200" dirty="0">
              <a:solidFill>
                <a:prstClr val="white"/>
              </a:solidFill>
              <a:latin typeface="Verdana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l-NL" sz="1200" dirty="0">
                <a:solidFill>
                  <a:prstClr val="white"/>
                </a:solidFill>
                <a:latin typeface="Verdana" pitchFamily="34" charset="0"/>
              </a:rPr>
              <a:t>PBL:	</a:t>
            </a:r>
            <a:r>
              <a:rPr lang="nl-NL" sz="1200" dirty="0" smtClean="0">
                <a:solidFill>
                  <a:prstClr val="white"/>
                </a:solidFill>
                <a:latin typeface="Verdana" pitchFamily="34" charset="0"/>
              </a:rPr>
              <a:t>Hans Hilbers</a:t>
            </a:r>
          </a:p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prstClr val="white"/>
                </a:solidFill>
                <a:latin typeface="Verdana" pitchFamily="34" charset="0"/>
              </a:rPr>
              <a:t>	</a:t>
            </a:r>
            <a:r>
              <a:rPr lang="nl-NL" sz="1200" dirty="0">
                <a:solidFill>
                  <a:prstClr val="white"/>
                </a:solidFill>
                <a:latin typeface="Verdana" pitchFamily="34" charset="0"/>
              </a:rPr>
              <a:t>Jordy van Meerkerk 	</a:t>
            </a:r>
            <a:endParaRPr lang="en-US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98715" y="1413545"/>
            <a:ext cx="3600000" cy="4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600" kern="0" dirty="0">
                <a:latin typeface="RijksoverheidSerif" panose="02000506060000020004" pitchFamily="2" charset="0"/>
              </a:rPr>
              <a:t>CPB Netherlands Bureau for Economic Policy Analysis </a:t>
            </a:r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4048" y="5805264"/>
            <a:ext cx="3656012" cy="431800"/>
          </a:xfrm>
        </p:spPr>
        <p:txBody>
          <a:bodyPr/>
          <a:lstStyle/>
          <a:p>
            <a:r>
              <a:rPr lang="nl-NL" altLang="nl-NL" dirty="0" smtClean="0"/>
              <a:t>29-09-2015 | Jordy van Meerkerk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019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nl-NL" noProof="0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3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20400" cy="571500"/>
          </a:xfrm>
        </p:spPr>
        <p:txBody>
          <a:bodyPr/>
          <a:lstStyle/>
          <a:p>
            <a:endParaRPr lang="nl-NL" sz="22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9778445"/>
              </p:ext>
            </p:extLst>
          </p:nvPr>
        </p:nvGraphicFramePr>
        <p:xfrm>
          <a:off x="323528" y="1230297"/>
          <a:ext cx="8640959" cy="198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948"/>
                <a:gridCol w="1509224"/>
                <a:gridCol w="1519870"/>
                <a:gridCol w="1528707"/>
                <a:gridCol w="1517210"/>
              </a:tblGrid>
              <a:tr h="812756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r>
                        <a:rPr lang="nl-NL" sz="1400" dirty="0" smtClean="0">
                          <a:solidFill>
                            <a:schemeClr val="accent4"/>
                          </a:solidFill>
                          <a:effectLst/>
                        </a:rPr>
                        <a:t>RC-scenario </a:t>
                      </a:r>
                      <a:endParaRPr lang="en-US" sz="1400" dirty="0">
                        <a:solidFill>
                          <a:schemeClr val="accent4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Congestion</a:t>
                      </a:r>
                      <a:r>
                        <a:rPr lang="nl-NL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charge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Peak-</a:t>
                      </a:r>
                      <a:r>
                        <a:rPr lang="nl-NL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hour</a:t>
                      </a:r>
                      <a:r>
                        <a:rPr lang="nl-NL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charge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  <a:r>
                        <a:rPr lang="en-US" sz="1400" b="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rate </a:t>
                      </a:r>
                    </a:p>
                    <a:p>
                      <a:pPr marL="3619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roads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Flat rate &amp; congestion charge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</a:tr>
              <a:tr h="292119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smtClean="0">
                          <a:effectLst/>
                        </a:rPr>
                        <a:t>Benefits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</a:rPr>
                        <a:t>+3.4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+3.0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+11.8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+13.4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</a:tr>
              <a:tr h="292119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err="1" smtClean="0">
                          <a:effectLst/>
                        </a:rPr>
                        <a:t>Costs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-1.1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-2.2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-18.1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-18.3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</a:tr>
              <a:tr h="292119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smtClean="0">
                          <a:effectLst/>
                        </a:rPr>
                        <a:t>System </a:t>
                      </a:r>
                      <a:r>
                        <a:rPr lang="nl-NL" sz="1600" b="0" dirty="0" err="1" smtClean="0">
                          <a:effectLst/>
                        </a:rPr>
                        <a:t>costs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r>
                        <a:rPr lang="en-US" sz="1200" b="0" dirty="0" smtClean="0">
                          <a:effectLst/>
                        </a:rPr>
                        <a:t>1.3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-1.6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r>
                        <a:rPr lang="en-US" sz="1200" b="0" dirty="0" smtClean="0">
                          <a:effectLst/>
                        </a:rPr>
                        <a:t>2.5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r>
                        <a:rPr lang="en-US" sz="1200" b="0" dirty="0" smtClean="0">
                          <a:effectLst/>
                        </a:rPr>
                        <a:t>3.8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</a:tr>
              <a:tr h="292119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  <a:r>
                        <a:rPr lang="nl-NL" sz="1600" b="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+1.0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-0.8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-8.9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r>
                        <a:rPr lang="en-US" sz="1200" b="0" dirty="0" smtClean="0">
                          <a:effectLst/>
                        </a:rPr>
                        <a:t>8.8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95488" y="201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09838" y="1992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871057"/>
              </p:ext>
            </p:extLst>
          </p:nvPr>
        </p:nvGraphicFramePr>
        <p:xfrm>
          <a:off x="323528" y="3645024"/>
          <a:ext cx="8640961" cy="228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1512168"/>
                <a:gridCol w="1584176"/>
                <a:gridCol w="1512168"/>
                <a:gridCol w="1512169"/>
              </a:tblGrid>
              <a:tr h="812976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nl-NL" sz="1400" b="1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GE-scenario</a:t>
                      </a:r>
                      <a:r>
                        <a:rPr lang="nl-NL" sz="14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Congestion</a:t>
                      </a:r>
                      <a:r>
                        <a:rPr lang="nl-NL" sz="1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charge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Peak-</a:t>
                      </a:r>
                      <a:r>
                        <a:rPr lang="nl-NL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hour</a:t>
                      </a:r>
                      <a:r>
                        <a:rPr lang="nl-NL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charge</a:t>
                      </a: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  <a:r>
                        <a:rPr lang="en-US" sz="1400" b="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rate </a:t>
                      </a:r>
                    </a:p>
                    <a:p>
                      <a:pPr marL="3619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roads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Flat rate &amp; congestion charge</a:t>
                      </a:r>
                    </a:p>
                  </a:txBody>
                  <a:tcPr marL="0" marR="71755" marT="0" marB="0" anchor="ctr"/>
                </a:tc>
              </a:tr>
              <a:tr h="298501">
                <a:tc>
                  <a:txBody>
                    <a:bodyPr/>
                    <a:lstStyle/>
                    <a:p>
                      <a:r>
                        <a:rPr lang="nl-NL" sz="1600" b="0" dirty="0" smtClean="0">
                          <a:latin typeface="+mn-lt"/>
                        </a:rPr>
                        <a:t> Benefits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+7.9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+5.4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+24.4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+28.8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</a:tr>
              <a:tr h="343275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err="1" smtClean="0">
                          <a:effectLst/>
                          <a:latin typeface="+mn-lt"/>
                        </a:rPr>
                        <a:t>Costs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-1.7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-2.0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-17.3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 smtClean="0"/>
                        <a:t>-17.0</a:t>
                      </a:r>
                      <a:endParaRPr lang="en-US" sz="1200" b="0" dirty="0"/>
                    </a:p>
                  </a:txBody>
                  <a:tcPr marL="0" marR="71755" marT="0" marB="0" anchor="ctr"/>
                </a:tc>
              </a:tr>
              <a:tr h="343275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smtClean="0">
                          <a:effectLst/>
                          <a:latin typeface="+mn-lt"/>
                        </a:rPr>
                        <a:t>System </a:t>
                      </a:r>
                      <a:r>
                        <a:rPr lang="nl-NL" sz="1600" b="0" dirty="0" err="1" smtClean="0">
                          <a:effectLst/>
                          <a:latin typeface="+mn-lt"/>
                        </a:rPr>
                        <a:t>costs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r>
                        <a:rPr lang="en-US" sz="1200" b="0" dirty="0" smtClean="0">
                          <a:effectLst/>
                        </a:rPr>
                        <a:t>1.5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-1.6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r>
                        <a:rPr lang="en-US" sz="1200" b="0" dirty="0" smtClean="0">
                          <a:effectLst/>
                        </a:rPr>
                        <a:t>3.3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-4.7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</a:tr>
              <a:tr h="48623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 smtClean="0">
                          <a:effectLst/>
                          <a:latin typeface="+mn-lt"/>
                        </a:rPr>
                        <a:t>Net effect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+4.7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+1.8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+3.7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+6.9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71755" marT="0" marB="0" anchor="ctr"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Additional</a:t>
            </a:r>
            <a:r>
              <a:rPr lang="nl-NL" sz="2000" dirty="0" smtClean="0"/>
              <a:t> </a:t>
            </a:r>
            <a:r>
              <a:rPr lang="nl-NL" sz="2000" dirty="0" err="1"/>
              <a:t>F</a:t>
            </a:r>
            <a:r>
              <a:rPr lang="nl-NL" sz="2000" dirty="0" err="1" smtClean="0"/>
              <a:t>indings</a:t>
            </a:r>
            <a:r>
              <a:rPr lang="nl-NL" sz="2000" dirty="0" smtClean="0"/>
              <a:t>: </a:t>
            </a:r>
            <a:br>
              <a:rPr lang="nl-NL" sz="2000" dirty="0" smtClean="0"/>
            </a:br>
            <a:r>
              <a:rPr lang="nl-NL" sz="2000" dirty="0" err="1"/>
              <a:t>D</a:t>
            </a:r>
            <a:r>
              <a:rPr lang="nl-NL" sz="2000" dirty="0" err="1" smtClean="0"/>
              <a:t>ifferentiated</a:t>
            </a:r>
            <a:r>
              <a:rPr lang="nl-NL" sz="2000" dirty="0" smtClean="0"/>
              <a:t> </a:t>
            </a:r>
            <a:r>
              <a:rPr lang="nl-NL" sz="2000" dirty="0" err="1" smtClean="0"/>
              <a:t>congestion</a:t>
            </a:r>
            <a:r>
              <a:rPr lang="nl-NL" sz="2000" dirty="0" smtClean="0"/>
              <a:t> charge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4785"/>
              </p:ext>
            </p:extLst>
          </p:nvPr>
        </p:nvGraphicFramePr>
        <p:xfrm>
          <a:off x="755576" y="2420888"/>
          <a:ext cx="69847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/>
              <a:t>Additional</a:t>
            </a:r>
            <a:r>
              <a:rPr lang="nl-NL" sz="2000" dirty="0"/>
              <a:t> </a:t>
            </a:r>
            <a:r>
              <a:rPr lang="nl-NL" sz="2000" dirty="0" err="1" smtClean="0"/>
              <a:t>Findings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/>
              <a:t>D</a:t>
            </a:r>
            <a:r>
              <a:rPr lang="nl-NL" sz="2000" dirty="0" smtClean="0"/>
              <a:t>ifferent </a:t>
            </a:r>
            <a:r>
              <a:rPr lang="nl-NL" sz="2000" dirty="0" err="1" smtClean="0"/>
              <a:t>height</a:t>
            </a:r>
            <a:r>
              <a:rPr lang="nl-NL" sz="2000" dirty="0" smtClean="0"/>
              <a:t> </a:t>
            </a:r>
            <a:r>
              <a:rPr lang="nl-NL" sz="2000" dirty="0"/>
              <a:t>of </a:t>
            </a:r>
            <a:r>
              <a:rPr lang="nl-NL" sz="2000" dirty="0" err="1"/>
              <a:t>the</a:t>
            </a:r>
            <a:r>
              <a:rPr lang="nl-NL" sz="2000" dirty="0"/>
              <a:t> flat </a:t>
            </a:r>
            <a:r>
              <a:rPr lang="nl-NL" sz="2000" dirty="0" err="1" smtClean="0"/>
              <a:t>rate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8429625" cy="432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70514"/>
              </p:ext>
            </p:extLst>
          </p:nvPr>
        </p:nvGraphicFramePr>
        <p:xfrm>
          <a:off x="683568" y="2492896"/>
          <a:ext cx="777686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 smtClean="0"/>
              <a:t>Other</a:t>
            </a:r>
            <a:r>
              <a:rPr lang="nl-NL" sz="2000" dirty="0" smtClean="0"/>
              <a:t> </a:t>
            </a:r>
            <a:r>
              <a:rPr lang="nl-NL" sz="2000" dirty="0" err="1" smtClean="0"/>
              <a:t>Findings</a:t>
            </a:r>
            <a:r>
              <a:rPr lang="nl-NL" sz="2000" dirty="0"/>
              <a:t/>
            </a:r>
            <a:br>
              <a:rPr lang="nl-NL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Postponement improves the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Pricing together with infrastructure investments lead to a lower impact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58" y="3717032"/>
            <a:ext cx="3328561" cy="17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352425" y="1800225"/>
            <a:ext cx="8420400" cy="4414838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Congestion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charge socially beneficial at both high and low economic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growth, but difficult to implement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more standard peak-hour charge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only beneficial at high economic growth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flat rate is only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profitable if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 levels of congestion are more than double the current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levels in the Netherlands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Place/time differentiated rates improves the results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Postponement improves the results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1"/>
              </a:solidFill>
              <a:latin typeface="+mn-lt"/>
            </a:endParaRPr>
          </a:p>
          <a:p>
            <a:pPr marL="0" lvl="0" indent="0"/>
            <a:endParaRPr lang="en-US" sz="1400" dirty="0">
              <a:solidFill>
                <a:schemeClr val="tx1"/>
              </a:solidFill>
            </a:endParaRPr>
          </a:p>
          <a:p>
            <a:pPr lvl="0"/>
            <a:endParaRPr lang="nl-NL" sz="1400" dirty="0" smtClean="0">
              <a:solidFill>
                <a:prstClr val="black"/>
              </a:solidFill>
              <a:latin typeface="+mn-lt"/>
            </a:endParaRPr>
          </a:p>
          <a:p>
            <a:pPr lvl="0"/>
            <a:endParaRPr lang="nl-NL" sz="1400" dirty="0">
              <a:solidFill>
                <a:prstClr val="black"/>
              </a:solidFill>
              <a:latin typeface="+mn-lt"/>
            </a:endParaRPr>
          </a:p>
          <a:p>
            <a:pPr lvl="0"/>
            <a:endParaRPr lang="nl-NL" sz="1400" dirty="0" smtClean="0">
              <a:solidFill>
                <a:prstClr val="black"/>
              </a:solidFill>
              <a:latin typeface="+mn-lt"/>
            </a:endParaRPr>
          </a:p>
          <a:p>
            <a:pPr lvl="1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0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SCBA of </a:t>
            </a:r>
            <a:r>
              <a:rPr lang="nl-NL" dirty="0" err="1" smtClean="0"/>
              <a:t>road</a:t>
            </a:r>
            <a:r>
              <a:rPr lang="nl-NL" dirty="0" smtClean="0"/>
              <a:t> pricing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700808"/>
            <a:ext cx="8496944" cy="45365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Why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0" indent="0"/>
            <a:endParaRPr lang="nl-NL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Political </a:t>
            </a:r>
            <a:r>
              <a:rPr lang="en-US" dirty="0">
                <a:latin typeface="+mj-lt"/>
              </a:rPr>
              <a:t>parties consider road pricing as an important instrument to improve </a:t>
            </a:r>
            <a:r>
              <a:rPr lang="en-US" dirty="0" smtClean="0">
                <a:latin typeface="+mj-lt"/>
              </a:rPr>
              <a:t>accessibility</a:t>
            </a:r>
          </a:p>
          <a:p>
            <a:pPr>
              <a:buFontTx/>
              <a:buChar char="-"/>
            </a:pP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European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Commission actively supports road pricing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policies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Most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recent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CBA in the Netherlands dates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from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2007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+mj-lt"/>
              </a:rPr>
              <a:t>Congestion </a:t>
            </a:r>
            <a:r>
              <a:rPr lang="en-US" sz="2000" dirty="0">
                <a:latin typeface="+mj-lt"/>
              </a:rPr>
              <a:t>has </a:t>
            </a:r>
            <a:r>
              <a:rPr lang="en-US" sz="2000" dirty="0" smtClean="0">
                <a:latin typeface="+mj-lt"/>
              </a:rPr>
              <a:t>decreased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+mj-lt"/>
              </a:rPr>
              <a:t>Vehicles more efficient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New pricing systems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+mj-lt"/>
              </a:rPr>
              <a:t>New version of the Dutch National Transport </a:t>
            </a:r>
            <a:r>
              <a:rPr lang="en-US" sz="2000" dirty="0">
                <a:latin typeface="+mj-lt"/>
              </a:rPr>
              <a:t>M</a:t>
            </a:r>
            <a:r>
              <a:rPr lang="en-US" sz="2000" dirty="0" smtClean="0">
                <a:latin typeface="+mj-lt"/>
              </a:rPr>
              <a:t>odel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marL="0" indent="0"/>
            <a:endParaRPr lang="nl-NL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sz="2400" dirty="0"/>
          </a:p>
          <a:p>
            <a:endParaRPr lang="nl-NL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95488" y="201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Pricing </a:t>
            </a:r>
            <a:r>
              <a:rPr lang="nl-NL" dirty="0" err="1" smtClean="0"/>
              <a:t>policies</a:t>
            </a:r>
            <a:r>
              <a:rPr lang="nl-NL" dirty="0" smtClean="0"/>
              <a:t> </a:t>
            </a:r>
            <a:r>
              <a:rPr lang="nl-NL" dirty="0" err="1" smtClean="0"/>
              <a:t>considered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08520" y="1844824"/>
            <a:ext cx="7560840" cy="4320000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endParaRPr lang="en-US" sz="2000" dirty="0">
              <a:latin typeface="+mn-lt"/>
            </a:endParaRPr>
          </a:p>
          <a:p>
            <a:pPr marL="457200" lvl="1" indent="0">
              <a:buNone/>
            </a:pPr>
            <a:endParaRPr lang="nl-NL" dirty="0" smtClean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>
                <a:latin typeface="+mn-lt"/>
              </a:rPr>
              <a:t>Flat </a:t>
            </a:r>
            <a:r>
              <a:rPr lang="nl-NL" dirty="0" err="1" smtClean="0">
                <a:latin typeface="+mn-lt"/>
              </a:rPr>
              <a:t>rate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charged</a:t>
            </a:r>
            <a:r>
              <a:rPr lang="nl-NL" dirty="0" smtClean="0">
                <a:latin typeface="+mn-lt"/>
              </a:rPr>
              <a:t> on </a:t>
            </a:r>
            <a:r>
              <a:rPr lang="nl-NL" dirty="0" err="1" smtClean="0">
                <a:latin typeface="+mn-lt"/>
              </a:rPr>
              <a:t>all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roads</a:t>
            </a:r>
            <a:r>
              <a:rPr lang="nl-NL" dirty="0" smtClean="0">
                <a:latin typeface="+mn-lt"/>
              </a:rPr>
              <a:t> 7 </a:t>
            </a:r>
            <a:r>
              <a:rPr lang="nl-NL" dirty="0" err="1" smtClean="0">
                <a:latin typeface="+mn-lt"/>
              </a:rPr>
              <a:t>ct</a:t>
            </a:r>
            <a:r>
              <a:rPr lang="nl-NL" dirty="0" smtClean="0">
                <a:latin typeface="+mn-lt"/>
              </a:rPr>
              <a:t>/km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 smtClean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dirty="0" err="1">
                <a:latin typeface="+mn-lt"/>
              </a:rPr>
              <a:t>Congestion</a:t>
            </a:r>
            <a:r>
              <a:rPr lang="nl-NL" dirty="0">
                <a:latin typeface="+mn-lt"/>
              </a:rPr>
              <a:t> charge </a:t>
            </a:r>
            <a:r>
              <a:rPr lang="nl-NL" dirty="0" smtClean="0">
                <a:latin typeface="+mn-lt"/>
              </a:rPr>
              <a:t>11 </a:t>
            </a:r>
            <a:r>
              <a:rPr lang="nl-NL" dirty="0" err="1" smtClean="0">
                <a:latin typeface="+mn-lt"/>
              </a:rPr>
              <a:t>ct</a:t>
            </a:r>
            <a:r>
              <a:rPr lang="nl-NL" dirty="0" smtClean="0">
                <a:latin typeface="+mn-lt"/>
              </a:rPr>
              <a:t>/km on </a:t>
            </a:r>
            <a:r>
              <a:rPr lang="nl-NL" dirty="0" err="1" smtClean="0">
                <a:latin typeface="+mn-lt"/>
              </a:rPr>
              <a:t>highly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congested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roads</a:t>
            </a:r>
            <a:endParaRPr lang="nl-NL" dirty="0" smtClean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endParaRPr lang="nl-NL" dirty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>
                <a:latin typeface="+mn-lt"/>
              </a:rPr>
              <a:t>Flat </a:t>
            </a:r>
            <a:r>
              <a:rPr lang="nl-NL" dirty="0" err="1" smtClean="0">
                <a:latin typeface="+mn-lt"/>
              </a:rPr>
              <a:t>rate</a:t>
            </a:r>
            <a:r>
              <a:rPr lang="nl-NL" dirty="0" smtClean="0">
                <a:latin typeface="+mn-lt"/>
              </a:rPr>
              <a:t> (7 </a:t>
            </a:r>
            <a:r>
              <a:rPr lang="nl-NL" dirty="0" err="1" smtClean="0">
                <a:latin typeface="+mn-lt"/>
              </a:rPr>
              <a:t>ct</a:t>
            </a:r>
            <a:r>
              <a:rPr lang="nl-NL" dirty="0" smtClean="0">
                <a:latin typeface="+mn-lt"/>
              </a:rPr>
              <a:t>) </a:t>
            </a:r>
            <a:r>
              <a:rPr lang="nl-NL" dirty="0" err="1" smtClean="0">
                <a:latin typeface="+mn-lt"/>
              </a:rPr>
              <a:t>and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congestion</a:t>
            </a:r>
            <a:r>
              <a:rPr lang="nl-NL" dirty="0" smtClean="0">
                <a:latin typeface="+mn-lt"/>
              </a:rPr>
              <a:t> charge (11 </a:t>
            </a:r>
            <a:r>
              <a:rPr lang="nl-NL" dirty="0" err="1" smtClean="0">
                <a:latin typeface="+mn-lt"/>
              </a:rPr>
              <a:t>ct</a:t>
            </a:r>
            <a:r>
              <a:rPr lang="nl-NL" dirty="0" smtClean="0">
                <a:latin typeface="+mn-lt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 smtClean="0"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Flat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smtClean="0"/>
              <a:t>peak-</a:t>
            </a:r>
            <a:r>
              <a:rPr lang="nl-NL" dirty="0" err="1" smtClean="0"/>
              <a:t>hours</a:t>
            </a:r>
            <a:r>
              <a:rPr lang="nl-NL" dirty="0" smtClean="0"/>
              <a:t> </a:t>
            </a:r>
            <a:r>
              <a:rPr lang="nl-NL" dirty="0" err="1"/>
              <a:t>central</a:t>
            </a:r>
            <a:r>
              <a:rPr lang="nl-NL" dirty="0"/>
              <a:t> Netherlands </a:t>
            </a:r>
            <a:r>
              <a:rPr lang="nl-NL" dirty="0" smtClean="0"/>
              <a:t>5 </a:t>
            </a:r>
            <a:r>
              <a:rPr lang="nl-NL" dirty="0" err="1" smtClean="0"/>
              <a:t>ct</a:t>
            </a:r>
            <a:r>
              <a:rPr lang="nl-NL" dirty="0" smtClean="0"/>
              <a:t>/km</a:t>
            </a:r>
            <a:endParaRPr lang="nl-NL" dirty="0"/>
          </a:p>
          <a:p>
            <a:pPr marL="457200" lvl="1" indent="0">
              <a:buNone/>
            </a:pPr>
            <a:endParaRPr lang="nl-NL" dirty="0" smtClean="0">
              <a:latin typeface="+mn-lt"/>
            </a:endParaRPr>
          </a:p>
          <a:p>
            <a:endParaRPr lang="nl-NL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7524328" y="1844824"/>
            <a:ext cx="1755741" cy="4320000"/>
          </a:xfrm>
        </p:spPr>
        <p:txBody>
          <a:bodyPr/>
          <a:lstStyle/>
          <a:p>
            <a:pPr marL="0" indent="0">
              <a:buNone/>
            </a:pPr>
            <a:endParaRPr lang="nl-NL" sz="2000" dirty="0" smtClean="0">
              <a:latin typeface="+mn-lt"/>
            </a:endParaRPr>
          </a:p>
          <a:p>
            <a:endParaRPr lang="nl-NL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95488" y="201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429625" cy="4235696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ox </a:t>
            </a:r>
            <a:r>
              <a:rPr lang="en-US" dirty="0"/>
              <a:t>with GPS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r>
              <a:rPr lang="en-US" dirty="0" smtClean="0"/>
              <a:t>Odometer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imple box </a:t>
            </a:r>
          </a:p>
          <a:p>
            <a:endParaRPr lang="en-US" dirty="0"/>
          </a:p>
          <a:p>
            <a:r>
              <a:rPr lang="en-US" dirty="0" smtClean="0"/>
              <a:t>Registration via </a:t>
            </a:r>
            <a:r>
              <a:rPr lang="en-US" dirty="0"/>
              <a:t>the vehicle </a:t>
            </a:r>
            <a:r>
              <a:rPr lang="en-US" dirty="0" smtClean="0"/>
              <a:t>registration/number plate</a:t>
            </a:r>
          </a:p>
          <a:p>
            <a:endParaRPr lang="en-US" dirty="0"/>
          </a:p>
          <a:p>
            <a:r>
              <a:rPr lang="en-US" dirty="0" smtClean="0"/>
              <a:t>DSRC </a:t>
            </a:r>
            <a:r>
              <a:rPr lang="en-US" dirty="0"/>
              <a:t>system (with a tag in the car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mart vignette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3162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Assumptions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2425" y="1800225"/>
            <a:ext cx="8420400" cy="4414838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Baseline scenario: no </a:t>
            </a:r>
            <a:r>
              <a:rPr lang="nl-NL" sz="2000" dirty="0" err="1" smtClean="0">
                <a:solidFill>
                  <a:schemeClr val="tx1"/>
                </a:solidFill>
                <a:latin typeface="+mj-lt"/>
              </a:rPr>
              <a:t>additional</a:t>
            </a: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j-lt"/>
              </a:rPr>
              <a:t>road</a:t>
            </a: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+mj-lt"/>
              </a:rPr>
              <a:t>capacity</a:t>
            </a:r>
            <a:endParaRPr lang="nl-NL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nl-NL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Pricing </a:t>
            </a:r>
            <a:r>
              <a:rPr lang="nl-NL" sz="2000" dirty="0" err="1" smtClean="0">
                <a:solidFill>
                  <a:schemeClr val="tx1"/>
                </a:solidFill>
                <a:latin typeface="+mj-lt"/>
              </a:rPr>
              <a:t>policies</a:t>
            </a: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apply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to all passenger vehicles from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2020-2050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Dutch drivers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are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compensated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with a reduction in existing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car taxes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95488" y="201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4" y="4149080"/>
            <a:ext cx="475495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251648" cy="572400"/>
          </a:xfrm>
        </p:spPr>
        <p:txBody>
          <a:bodyPr/>
          <a:lstStyle/>
          <a:p>
            <a:r>
              <a:rPr lang="en-US" sz="2400" dirty="0" smtClean="0"/>
              <a:t>Baseline: two socio</a:t>
            </a:r>
            <a:r>
              <a:rPr lang="nl-NL" sz="2400" dirty="0" smtClean="0"/>
              <a:t>-</a:t>
            </a:r>
            <a:r>
              <a:rPr lang="en-US" sz="2400" dirty="0" smtClean="0"/>
              <a:t>economic long-term scenario’s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2801" y="2060848"/>
            <a:ext cx="4104000" cy="4116752"/>
          </a:xfrm>
        </p:spPr>
        <p:txBody>
          <a:bodyPr/>
          <a:lstStyle/>
          <a:p>
            <a:r>
              <a:rPr lang="en-US" dirty="0" smtClean="0"/>
              <a:t>Global Economy (GE)</a:t>
            </a:r>
          </a:p>
          <a:p>
            <a:pPr lvl="1"/>
            <a:r>
              <a:rPr lang="en-US" dirty="0" smtClean="0"/>
              <a:t>High economic growth</a:t>
            </a:r>
          </a:p>
          <a:p>
            <a:pPr lvl="1"/>
            <a:r>
              <a:rPr lang="en-US" dirty="0" smtClean="0"/>
              <a:t>Large population</a:t>
            </a:r>
          </a:p>
          <a:p>
            <a:pPr marL="266700" lvl="1" indent="0">
              <a:buNone/>
            </a:pPr>
            <a:endParaRPr lang="en-US" dirty="0" smtClean="0"/>
          </a:p>
          <a:p>
            <a:r>
              <a:rPr lang="en-US" dirty="0" smtClean="0"/>
              <a:t>Regional Communities (RC)</a:t>
            </a:r>
          </a:p>
          <a:p>
            <a:pPr lvl="1"/>
            <a:r>
              <a:rPr lang="en-US" dirty="0" smtClean="0"/>
              <a:t>Low economic growth</a:t>
            </a:r>
          </a:p>
          <a:p>
            <a:pPr lvl="1"/>
            <a:r>
              <a:rPr lang="en-US" dirty="0" smtClean="0"/>
              <a:t>Small population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42484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4320480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4499992" y="1844824"/>
            <a:ext cx="4104000" cy="411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fontAlgn="base">
              <a:spcBef>
                <a:spcPct val="20000"/>
              </a:spcBef>
              <a:spcAft>
                <a:spcPct val="0"/>
              </a:spcAft>
              <a:buClr>
                <a:srgbClr val="007BC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07BC7"/>
              </a:buClr>
              <a:buFont typeface="Verdana" pitchFamily="34" charset="0"/>
              <a:buChar char="–"/>
              <a:defRPr sz="1800">
                <a:solidFill>
                  <a:schemeClr val="tx1"/>
                </a:solidFill>
                <a:latin typeface="Verdana" pitchFamily="34" charset="0"/>
                <a:cs typeface="+mn-cs"/>
              </a:defRPr>
            </a:lvl2pPr>
            <a:lvl3pPr marL="804863" indent="-263525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1800">
                <a:solidFill>
                  <a:schemeClr val="tx1"/>
                </a:solidFill>
                <a:latin typeface="Verdana" pitchFamily="34" charset="0"/>
                <a:cs typeface="+mn-cs"/>
              </a:defRPr>
            </a:lvl3pPr>
            <a:lvl4pPr marL="1071563" indent="-265113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◦"/>
              <a:defRPr sz="1800">
                <a:solidFill>
                  <a:schemeClr val="tx1"/>
                </a:solidFill>
                <a:latin typeface="Verdana" pitchFamily="34" charset="0"/>
                <a:cs typeface="+mn-cs"/>
              </a:defRPr>
            </a:lvl4pPr>
            <a:lvl5pPr marL="13477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049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9235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323656" cy="572400"/>
          </a:xfrm>
        </p:spPr>
        <p:txBody>
          <a:bodyPr/>
          <a:lstStyle/>
          <a:p>
            <a:r>
              <a:rPr lang="en-US" dirty="0" smtClean="0"/>
              <a:t>Baseline: Car use and congestion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289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implications in 2020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45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2F31D14-A857-4B01-B272-3BACAE3A53DC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		&amp; 	   </a:t>
            </a:r>
            <a:r>
              <a:rPr lang="nl-NL" dirty="0" err="1" smtClean="0"/>
              <a:t>Social</a:t>
            </a:r>
            <a:r>
              <a:rPr lang="nl-NL" dirty="0" smtClean="0"/>
              <a:t> Benefits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4824536" cy="432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1800" dirty="0" smtClean="0">
                <a:ea typeface="Calibri"/>
                <a:cs typeface="Times New Roman"/>
              </a:rPr>
              <a:t>Drop </a:t>
            </a:r>
            <a:r>
              <a:rPr lang="en-US" sz="1800" dirty="0">
                <a:ea typeface="Calibri"/>
                <a:cs typeface="Times New Roman"/>
              </a:rPr>
              <a:t>in </a:t>
            </a:r>
            <a:r>
              <a:rPr lang="en-US" sz="1800" dirty="0" smtClean="0">
                <a:ea typeface="Calibri"/>
                <a:cs typeface="Times New Roman"/>
              </a:rPr>
              <a:t>demand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Less tax revenues (excise duties)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ea typeface="Calibri"/>
                <a:cs typeface="Times New Roman"/>
              </a:rPr>
              <a:t>Indirect </a:t>
            </a:r>
            <a:r>
              <a:rPr lang="nl-NL" sz="1800" dirty="0" err="1">
                <a:solidFill>
                  <a:prstClr val="black"/>
                </a:solidFill>
                <a:ea typeface="Calibri"/>
                <a:cs typeface="Times New Roman"/>
              </a:rPr>
              <a:t>effects</a:t>
            </a:r>
            <a:r>
              <a:rPr lang="nl-NL" sz="1800" dirty="0">
                <a:solidFill>
                  <a:prstClr val="black"/>
                </a:solidFill>
                <a:ea typeface="Calibri"/>
                <a:cs typeface="Times New Roman"/>
              </a:rPr>
              <a:t> (</a:t>
            </a:r>
            <a:r>
              <a:rPr lang="nl-NL" sz="1800" dirty="0" err="1">
                <a:solidFill>
                  <a:prstClr val="black"/>
                </a:solidFill>
                <a:ea typeface="Calibri"/>
                <a:cs typeface="Times New Roman"/>
              </a:rPr>
              <a:t>agglomeration</a:t>
            </a:r>
            <a:r>
              <a:rPr lang="nl-NL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nl-NL" sz="1800" dirty="0" err="1">
                <a:solidFill>
                  <a:prstClr val="black"/>
                </a:solidFill>
                <a:ea typeface="Calibri"/>
                <a:cs typeface="Times New Roman"/>
              </a:rPr>
              <a:t>economies</a:t>
            </a:r>
            <a:r>
              <a:rPr lang="nl-NL" sz="1800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  <a:ea typeface="Calibri"/>
                <a:cs typeface="Times New Roman"/>
              </a:rPr>
              <a:t>Time </a:t>
            </a:r>
            <a:r>
              <a:rPr lang="nl-N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administration</a:t>
            </a:r>
            <a:endParaRPr lang="nl-NL" sz="18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499992" y="1916832"/>
            <a:ext cx="4608512" cy="4320000"/>
          </a:xfrm>
        </p:spPr>
        <p:txBody>
          <a:bodyPr/>
          <a:lstStyle/>
          <a:p>
            <a:r>
              <a:rPr lang="en-US" sz="1800" dirty="0">
                <a:ea typeface="Calibri"/>
                <a:cs typeface="Times New Roman"/>
              </a:rPr>
              <a:t>Travel time &amp; </a:t>
            </a:r>
            <a:r>
              <a:rPr lang="en-US" sz="1800" dirty="0" smtClean="0">
                <a:ea typeface="Calibri"/>
                <a:cs typeface="Times New Roman"/>
              </a:rPr>
              <a:t>reliability</a:t>
            </a:r>
          </a:p>
          <a:p>
            <a:r>
              <a:rPr lang="nl-NL" sz="1800" dirty="0" err="1" smtClean="0">
                <a:ea typeface="Calibri"/>
                <a:cs typeface="Times New Roman"/>
              </a:rPr>
              <a:t>External</a:t>
            </a:r>
            <a:r>
              <a:rPr lang="nl-NL" sz="1800" dirty="0" smtClean="0">
                <a:ea typeface="Calibri"/>
                <a:cs typeface="Times New Roman"/>
              </a:rPr>
              <a:t> </a:t>
            </a:r>
            <a:r>
              <a:rPr lang="nl-NL" sz="1800" dirty="0" err="1">
                <a:ea typeface="Calibri"/>
                <a:cs typeface="Times New Roman"/>
              </a:rPr>
              <a:t>effects</a:t>
            </a:r>
            <a:r>
              <a:rPr lang="nl-NL" sz="1800" dirty="0">
                <a:ea typeface="Calibri"/>
                <a:cs typeface="Times New Roman"/>
              </a:rPr>
              <a:t>  (air, </a:t>
            </a:r>
            <a:r>
              <a:rPr lang="nl-NL" sz="1800" dirty="0" err="1">
                <a:ea typeface="Calibri"/>
                <a:cs typeface="Times New Roman"/>
              </a:rPr>
              <a:t>noise</a:t>
            </a:r>
            <a:r>
              <a:rPr lang="nl-NL" sz="1800" dirty="0">
                <a:ea typeface="Calibri"/>
                <a:cs typeface="Times New Roman"/>
              </a:rPr>
              <a:t>, </a:t>
            </a:r>
            <a:r>
              <a:rPr lang="nl-NL" sz="1800" dirty="0" err="1">
                <a:ea typeface="Calibri"/>
                <a:cs typeface="Times New Roman"/>
              </a:rPr>
              <a:t>safety</a:t>
            </a:r>
            <a:r>
              <a:rPr lang="nl-NL" sz="1800" dirty="0" smtClean="0">
                <a:ea typeface="Calibri"/>
                <a:cs typeface="Times New Roman"/>
              </a:rPr>
              <a:t>)</a:t>
            </a:r>
            <a:endParaRPr lang="en-US" sz="1800" dirty="0">
              <a:ea typeface="Calibri"/>
              <a:cs typeface="Times New Roman"/>
            </a:endParaRPr>
          </a:p>
          <a:p>
            <a:r>
              <a:rPr lang="nl-NL" sz="1800" dirty="0" smtClean="0">
                <a:ea typeface="Calibri"/>
                <a:cs typeface="Times New Roman"/>
              </a:rPr>
              <a:t>Indirect </a:t>
            </a:r>
            <a:r>
              <a:rPr lang="nl-NL" sz="1800" dirty="0" err="1" smtClean="0">
                <a:ea typeface="Calibri"/>
                <a:cs typeface="Times New Roman"/>
              </a:rPr>
              <a:t>effects</a:t>
            </a:r>
            <a:r>
              <a:rPr lang="nl-NL" sz="1800" dirty="0">
                <a:ea typeface="Calibri"/>
                <a:cs typeface="Times New Roman"/>
              </a:rPr>
              <a:t> </a:t>
            </a:r>
            <a:r>
              <a:rPr lang="nl-NL" sz="1800" dirty="0" smtClean="0">
                <a:ea typeface="Calibri"/>
                <a:cs typeface="Times New Roman"/>
              </a:rPr>
              <a:t> (</a:t>
            </a:r>
            <a:r>
              <a:rPr lang="nl-NL" sz="1800" dirty="0" err="1" smtClean="0">
                <a:ea typeface="Calibri"/>
                <a:cs typeface="Times New Roman"/>
              </a:rPr>
              <a:t>agglomeration</a:t>
            </a:r>
            <a:r>
              <a:rPr lang="nl-NL" sz="1800" dirty="0" smtClean="0">
                <a:ea typeface="Calibri"/>
                <a:cs typeface="Times New Roman"/>
              </a:rPr>
              <a:t> </a:t>
            </a:r>
            <a:r>
              <a:rPr lang="nl-NL" sz="1800" dirty="0" err="1" smtClean="0">
                <a:ea typeface="Calibri"/>
                <a:cs typeface="Times New Roman"/>
              </a:rPr>
              <a:t>economies</a:t>
            </a:r>
            <a:r>
              <a:rPr lang="nl-NL" sz="1800" dirty="0" smtClean="0">
                <a:ea typeface="Calibri"/>
                <a:cs typeface="Times New Roman"/>
              </a:rPr>
              <a:t>)</a:t>
            </a:r>
          </a:p>
          <a:p>
            <a:r>
              <a:rPr lang="nl-NL" sz="1800" dirty="0" smtClean="0">
                <a:ea typeface="Calibri"/>
                <a:cs typeface="Times New Roman"/>
              </a:rPr>
              <a:t>Road maintenance</a:t>
            </a:r>
          </a:p>
          <a:p>
            <a:r>
              <a:rPr lang="fr-FR" sz="1800" dirty="0" smtClean="0">
                <a:ea typeface="Calibri"/>
                <a:cs typeface="Times New Roman"/>
              </a:rPr>
              <a:t>More </a:t>
            </a:r>
            <a:r>
              <a:rPr lang="fr-FR" sz="1800" dirty="0">
                <a:ea typeface="Calibri"/>
                <a:cs typeface="Times New Roman"/>
              </a:rPr>
              <a:t>profitable </a:t>
            </a:r>
            <a:r>
              <a:rPr lang="fr-FR" sz="1800" dirty="0" smtClean="0">
                <a:ea typeface="Calibri"/>
                <a:cs typeface="Times New Roman"/>
              </a:rPr>
              <a:t>PT exploitation (</a:t>
            </a:r>
            <a:r>
              <a:rPr lang="fr-FR" sz="1800" dirty="0" err="1" smtClean="0">
                <a:ea typeface="Calibri"/>
                <a:cs typeface="Times New Roman"/>
              </a:rPr>
              <a:t>less</a:t>
            </a:r>
            <a:r>
              <a:rPr lang="fr-FR" sz="1800" dirty="0">
                <a:ea typeface="Calibri"/>
                <a:cs typeface="Times New Roman"/>
              </a:rPr>
              <a:t> </a:t>
            </a:r>
            <a:r>
              <a:rPr lang="fr-FR" sz="1800" dirty="0" err="1" smtClean="0">
                <a:ea typeface="Calibri"/>
                <a:cs typeface="Times New Roman"/>
              </a:rPr>
              <a:t>subsidy</a:t>
            </a:r>
            <a:r>
              <a:rPr lang="fr-FR" sz="1800" dirty="0" smtClean="0">
                <a:ea typeface="Calibri"/>
                <a:cs typeface="Times New Roman"/>
              </a:rPr>
              <a:t>)</a:t>
            </a:r>
            <a:endParaRPr lang="en-US" sz="1800" dirty="0">
              <a:ea typeface="Calibri"/>
              <a:cs typeface="Times New Roman"/>
            </a:endParaRPr>
          </a:p>
          <a:p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95488" y="201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L-nl-gras2">
  <a:themeElements>
    <a:clrScheme name="PBL-nl-gras2 1">
      <a:dk1>
        <a:srgbClr val="000000"/>
      </a:dk1>
      <a:lt1>
        <a:srgbClr val="FFFFFF"/>
      </a:lt1>
      <a:dk2>
        <a:srgbClr val="007BC7"/>
      </a:dk2>
      <a:lt2>
        <a:srgbClr val="8FCAE7"/>
      </a:lt2>
      <a:accent1>
        <a:srgbClr val="777C0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DBFAA"/>
      </a:accent5>
      <a:accent6>
        <a:srgbClr val="990057"/>
      </a:accent6>
      <a:hlink>
        <a:srgbClr val="FFB612"/>
      </a:hlink>
      <a:folHlink>
        <a:srgbClr val="42145F"/>
      </a:folHlink>
    </a:clrScheme>
    <a:fontScheme name="PBL-nl-gras2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BL-nl-gras2 1">
        <a:dk1>
          <a:srgbClr val="000000"/>
        </a:dk1>
        <a:lt1>
          <a:srgbClr val="FFFFFF"/>
        </a:lt1>
        <a:dk2>
          <a:srgbClr val="007BC7"/>
        </a:dk2>
        <a:lt2>
          <a:srgbClr val="8FCAE7"/>
        </a:lt2>
        <a:accent1>
          <a:srgbClr val="777C0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DBFAA"/>
        </a:accent5>
        <a:accent6>
          <a:srgbClr val="990057"/>
        </a:accent6>
        <a:hlink>
          <a:srgbClr val="FFB612"/>
        </a:hlink>
        <a:folHlink>
          <a:srgbClr val="4214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455</Words>
  <Application>Microsoft Office PowerPoint</Application>
  <PresentationFormat>Diavoorstelling (4:3)</PresentationFormat>
  <Paragraphs>173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PBL-nl-gras2</vt:lpstr>
      <vt:lpstr>SCBA road pricing  in the Netherlands </vt:lpstr>
      <vt:lpstr>SCBA of road pricing</vt:lpstr>
      <vt:lpstr>Pricing policies considered</vt:lpstr>
      <vt:lpstr>Pricing systems</vt:lpstr>
      <vt:lpstr>Assumptions</vt:lpstr>
      <vt:lpstr>Baseline: two socio-economic long-term scenario’s</vt:lpstr>
      <vt:lpstr>Baseline: Car use and congestion</vt:lpstr>
      <vt:lpstr>Traffic implications in 2020</vt:lpstr>
      <vt:lpstr>Social Costs   &amp;     Social Benefits</vt:lpstr>
      <vt:lpstr>PowerPoint-presentatie</vt:lpstr>
      <vt:lpstr>PowerPoint-presentatie</vt:lpstr>
      <vt:lpstr>Additional Findings:  Differentiated congestion charge</vt:lpstr>
      <vt:lpstr>Additional Findings:  Different height of the flat rate</vt:lpstr>
      <vt:lpstr>Other Findings </vt:lpstr>
      <vt:lpstr>Conclusions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G Eggink</dc:creator>
  <cp:lastModifiedBy>Jordy</cp:lastModifiedBy>
  <cp:revision>276</cp:revision>
  <cp:lastPrinted>2015-09-27T11:17:33Z</cp:lastPrinted>
  <dcterms:created xsi:type="dcterms:W3CDTF">2011-01-06T08:18:21Z</dcterms:created>
  <dcterms:modified xsi:type="dcterms:W3CDTF">2015-09-27T11:19:44Z</dcterms:modified>
</cp:coreProperties>
</file>